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6" r:id="rId3"/>
    <p:sldId id="335" r:id="rId4"/>
    <p:sldId id="343" r:id="rId5"/>
    <p:sldId id="336" r:id="rId6"/>
    <p:sldId id="318" r:id="rId7"/>
    <p:sldId id="337" r:id="rId8"/>
    <p:sldId id="338" r:id="rId9"/>
    <p:sldId id="310" r:id="rId10"/>
    <p:sldId id="344" r:id="rId11"/>
    <p:sldId id="349" r:id="rId12"/>
    <p:sldId id="345" r:id="rId13"/>
    <p:sldId id="314" r:id="rId14"/>
    <p:sldId id="346" r:id="rId15"/>
    <p:sldId id="347" r:id="rId16"/>
    <p:sldId id="348" r:id="rId17"/>
    <p:sldId id="350" r:id="rId18"/>
    <p:sldId id="317" r:id="rId19"/>
    <p:sldId id="35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85" d="100"/>
          <a:sy n="85" d="100"/>
        </p:scale>
        <p:origin x="552"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val="0"/>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468532" y="1350626"/>
            <a:ext cx="2794001" cy="3765825"/>
          </a:xfrm>
          <a:prstGeom prst="rect">
            <a:avLst/>
          </a:prstGeom>
        </p:spPr>
      </p:pic>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Short-wave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diathermy machine</a:t>
            </a:r>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C18.4  Maintaining Physiotherapy Equipment</a:t>
            </a:r>
          </a:p>
        </p:txBody>
      </p:sp>
      <p:sp>
        <p:nvSpPr>
          <p:cNvPr id="7" name="Rechthoek 6"/>
          <p:cNvSpPr/>
          <p:nvPr/>
        </p:nvSpPr>
        <p:spPr>
          <a:xfrm>
            <a:off x="1111316" y="1700131"/>
            <a:ext cx="3337365" cy="3416320"/>
          </a:xfrm>
          <a:prstGeom prst="rect">
            <a:avLst/>
          </a:prstGeom>
        </p:spPr>
        <p:txBody>
          <a:bodyPr wrap="square">
            <a:spAutoFit/>
          </a:bodyPr>
          <a:lstStyle/>
          <a:p>
            <a:pPr marL="285750"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principles of operation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function</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use</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scientific principles</a:t>
            </a:r>
            <a:endParaRPr lang="en-GB" dirty="0">
              <a:solidFill>
                <a:srgbClr val="000000"/>
              </a:solidFill>
              <a:latin typeface="+mj-lt"/>
              <a:ea typeface="Times New Roman" panose="02020603050405020304" pitchFamily="18" charset="0"/>
            </a:endParaRPr>
          </a:p>
          <a:p>
            <a:pPr marL="285750"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construction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components</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system diagram</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inputs/outputs</a:t>
            </a:r>
            <a:endParaRPr lang="en-GB" dirty="0">
              <a:solidFill>
                <a:srgbClr val="000000"/>
              </a:solidFill>
              <a:latin typeface="+mj-lt"/>
              <a:ea typeface="Times New Roman" panose="02020603050405020304" pitchFamily="18" charset="0"/>
            </a:endParaRPr>
          </a:p>
          <a:p>
            <a:pPr marL="285750"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troubleshooting </a:t>
            </a:r>
            <a:endParaRPr lang="en-GB" dirty="0">
              <a:solidFill>
                <a:srgbClr val="000000"/>
              </a:solidFill>
              <a:latin typeface="+mj-lt"/>
              <a:ea typeface="Times New Roman" panose="02020603050405020304" pitchFamily="18" charset="0"/>
              <a:cs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identifying common faults</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replacing components</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rectifying faults</a:t>
            </a:r>
            <a:endParaRPr lang="en-GB" dirty="0">
              <a:solidFill>
                <a:srgbClr val="000000"/>
              </a:solidFill>
              <a:latin typeface="+mj-lt"/>
              <a:ea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18.4.5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 short-wave diathermy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machine</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Diagram Shortwave diathermy unit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38667" y="1693564"/>
            <a:ext cx="5813190" cy="3394903"/>
          </a:xfrm>
          <a:prstGeom prst="rect">
            <a:avLst/>
          </a:prstGeom>
        </p:spPr>
      </p:pic>
      <p:sp>
        <p:nvSpPr>
          <p:cNvPr id="3" name="Tekstvak 2"/>
          <p:cNvSpPr txBox="1"/>
          <p:nvPr/>
        </p:nvSpPr>
        <p:spPr>
          <a:xfrm>
            <a:off x="6850018" y="2846887"/>
            <a:ext cx="3246845" cy="1200329"/>
          </a:xfrm>
          <a:prstGeom prst="rect">
            <a:avLst/>
          </a:prstGeom>
          <a:noFill/>
        </p:spPr>
        <p:txBody>
          <a:bodyPr wrap="square" rtlCol="0">
            <a:spAutoFit/>
          </a:bodyPr>
          <a:lstStyle/>
          <a:p>
            <a:pPr algn="ctr"/>
            <a:r>
              <a:rPr lang="en-GB" dirty="0" smtClean="0">
                <a:latin typeface="+mj-lt"/>
              </a:rPr>
              <a:t>The tuner is used to adapt the frequency of the generator to the electrodes resonance frequency</a:t>
            </a:r>
            <a:endParaRPr lang="en-GB" dirty="0">
              <a:latin typeface="+mj-lt"/>
            </a:endParaRPr>
          </a:p>
        </p:txBody>
      </p:sp>
    </p:spTree>
    <p:extLst>
      <p:ext uri="{BB962C8B-B14F-4D97-AF65-F5344CB8AC3E}">
        <p14:creationId xmlns:p14="http://schemas.microsoft.com/office/powerpoint/2010/main" val="4235598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67704" y="527592"/>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58185" y="1401417"/>
            <a:ext cx="7213600" cy="4757906"/>
          </a:xfrm>
          <a:prstGeom prst="rect">
            <a:avLst/>
          </a:prstGeom>
        </p:spPr>
      </p:pic>
      <p:sp>
        <p:nvSpPr>
          <p:cNvPr id="5" name="Tekstvak 4"/>
          <p:cNvSpPr txBox="1"/>
          <p:nvPr/>
        </p:nvSpPr>
        <p:spPr>
          <a:xfrm>
            <a:off x="10228702" y="5688416"/>
            <a:ext cx="1430841" cy="369332"/>
          </a:xfrm>
          <a:prstGeom prst="rect">
            <a:avLst/>
          </a:prstGeom>
          <a:solidFill>
            <a:schemeClr val="bg2"/>
          </a:solidFill>
          <a:ln>
            <a:solidFill>
              <a:srgbClr val="7030A0"/>
            </a:solidFill>
          </a:ln>
        </p:spPr>
        <p:txBody>
          <a:bodyPr wrap="none" rtlCol="0">
            <a:spAutoFit/>
          </a:bodyPr>
          <a:lstStyle/>
          <a:p>
            <a:r>
              <a:rPr lang="en-GB" dirty="0" smtClean="0">
                <a:latin typeface="+mj-lt"/>
              </a:rPr>
              <a:t>Example only</a:t>
            </a:r>
            <a:endParaRPr lang="en-GB" dirty="0">
              <a:latin typeface="+mj-lt"/>
            </a:endParaRPr>
          </a:p>
        </p:txBody>
      </p:sp>
      <p:pic>
        <p:nvPicPr>
          <p:cNvPr id="6" name="Afbeelding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931210" y="1293055"/>
            <a:ext cx="2286364" cy="4312258"/>
          </a:xfrm>
          <a:prstGeom prst="rect">
            <a:avLst/>
          </a:prstGeom>
        </p:spPr>
      </p:pic>
      <p:sp>
        <p:nvSpPr>
          <p:cNvPr id="7" name="Tekstvak 6"/>
          <p:cNvSpPr txBox="1"/>
          <p:nvPr/>
        </p:nvSpPr>
        <p:spPr>
          <a:xfrm>
            <a:off x="10228702" y="2857040"/>
            <a:ext cx="957943" cy="923330"/>
          </a:xfrm>
          <a:prstGeom prst="rect">
            <a:avLst/>
          </a:prstGeom>
          <a:noFill/>
        </p:spPr>
        <p:txBody>
          <a:bodyPr wrap="square" rtlCol="0">
            <a:spAutoFit/>
          </a:bodyPr>
          <a:lstStyle/>
          <a:p>
            <a:pPr algn="ctr"/>
            <a:r>
              <a:rPr lang="en-GB" b="1" i="1" dirty="0" smtClean="0">
                <a:latin typeface="+mj-lt"/>
              </a:rPr>
              <a:t>with optional cart</a:t>
            </a:r>
            <a:endParaRPr lang="en-GB" b="1" i="1" dirty="0">
              <a:latin typeface="+mj-lt"/>
            </a:endParaRPr>
          </a:p>
        </p:txBody>
      </p:sp>
    </p:spTree>
    <p:extLst>
      <p:ext uri="{BB962C8B-B14F-4D97-AF65-F5344CB8AC3E}">
        <p14:creationId xmlns:p14="http://schemas.microsoft.com/office/powerpoint/2010/main" val="2966132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621278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Diagram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248" y="1436255"/>
            <a:ext cx="4368333" cy="4368333"/>
          </a:xfrm>
          <a:prstGeom prst="rect">
            <a:avLst/>
          </a:prstGeom>
        </p:spPr>
      </p:pic>
      <p:sp>
        <p:nvSpPr>
          <p:cNvPr id="5" name="Tekstvak 4"/>
          <p:cNvSpPr txBox="1"/>
          <p:nvPr/>
        </p:nvSpPr>
        <p:spPr>
          <a:xfrm>
            <a:off x="2070680" y="5851385"/>
            <a:ext cx="2773901" cy="369332"/>
          </a:xfrm>
          <a:prstGeom prst="rect">
            <a:avLst/>
          </a:prstGeom>
          <a:noFill/>
        </p:spPr>
        <p:txBody>
          <a:bodyPr wrap="none" rtlCol="0">
            <a:spAutoFit/>
          </a:bodyPr>
          <a:lstStyle/>
          <a:p>
            <a:r>
              <a:rPr lang="en-GB" i="1" dirty="0" err="1" smtClean="0">
                <a:latin typeface="+mj-lt"/>
              </a:rPr>
              <a:t>Enraf</a:t>
            </a:r>
            <a:r>
              <a:rPr lang="en-GB" i="1" dirty="0" smtClean="0">
                <a:latin typeface="+mj-lt"/>
              </a:rPr>
              <a:t> </a:t>
            </a:r>
            <a:r>
              <a:rPr lang="en-GB" i="1" dirty="0" err="1" smtClean="0">
                <a:latin typeface="+mj-lt"/>
              </a:rPr>
              <a:t>Nonius</a:t>
            </a:r>
            <a:r>
              <a:rPr lang="en-GB" i="1" dirty="0" smtClean="0">
                <a:latin typeface="+mj-lt"/>
              </a:rPr>
              <a:t> </a:t>
            </a:r>
            <a:r>
              <a:rPr lang="en-GB" i="1" dirty="0" err="1" smtClean="0">
                <a:latin typeface="+mj-lt"/>
              </a:rPr>
              <a:t>Curapulse</a:t>
            </a:r>
            <a:r>
              <a:rPr lang="en-GB" i="1" dirty="0" smtClean="0">
                <a:latin typeface="+mj-lt"/>
              </a:rPr>
              <a:t> 670</a:t>
            </a:r>
            <a:endParaRPr lang="en-GB" i="1" dirty="0">
              <a:latin typeface="+mj-lt"/>
            </a:endParaRPr>
          </a:p>
        </p:txBody>
      </p:sp>
      <p:pic>
        <p:nvPicPr>
          <p:cNvPr id="6" name="Afbeelding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747295" y="-18602"/>
            <a:ext cx="4432851" cy="6876602"/>
          </a:xfrm>
          <a:prstGeom prst="rect">
            <a:avLst/>
          </a:prstGeom>
        </p:spPr>
      </p:pic>
    </p:spTree>
    <p:extLst>
      <p:ext uri="{BB962C8B-B14F-4D97-AF65-F5344CB8AC3E}">
        <p14:creationId xmlns:p14="http://schemas.microsoft.com/office/powerpoint/2010/main" val="3356853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Maintenance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26338" y="1556373"/>
            <a:ext cx="11127469" cy="4046357"/>
          </a:xfrm>
          <a:prstGeom prst="rect">
            <a:avLst/>
          </a:prstGeom>
        </p:spPr>
      </p:pic>
    </p:spTree>
    <p:extLst>
      <p:ext uri="{BB962C8B-B14F-4D97-AF65-F5344CB8AC3E}">
        <p14:creationId xmlns:p14="http://schemas.microsoft.com/office/powerpoint/2010/main" val="3020965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EM Radiation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pic>
        <p:nvPicPr>
          <p:cNvPr id="5" name="Afbeelding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12130" y="1436256"/>
            <a:ext cx="11684260" cy="4320969"/>
          </a:xfrm>
          <a:prstGeom prst="rect">
            <a:avLst/>
          </a:prstGeom>
        </p:spPr>
      </p:pic>
    </p:spTree>
    <p:extLst>
      <p:ext uri="{BB962C8B-B14F-4D97-AF65-F5344CB8AC3E}">
        <p14:creationId xmlns:p14="http://schemas.microsoft.com/office/powerpoint/2010/main" val="2084495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 Maintenance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67704" y="1765916"/>
            <a:ext cx="11309761" cy="1547652"/>
          </a:xfrm>
          <a:prstGeom prst="rect">
            <a:avLst/>
          </a:prstGeom>
        </p:spPr>
      </p:pic>
    </p:spTree>
    <p:extLst>
      <p:ext uri="{BB962C8B-B14F-4D97-AF65-F5344CB8AC3E}">
        <p14:creationId xmlns:p14="http://schemas.microsoft.com/office/powerpoint/2010/main" val="3123337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166749" y="178902"/>
            <a:ext cx="9536610" cy="2614101"/>
          </a:xfrm>
          <a:prstGeom prst="rect">
            <a:avLst/>
          </a:prstGeom>
        </p:spPr>
      </p:pic>
      <p:pic>
        <p:nvPicPr>
          <p:cNvPr id="5" name="Afbeelding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66749" y="2854668"/>
            <a:ext cx="9725783" cy="3473495"/>
          </a:xfrm>
          <a:prstGeom prst="rect">
            <a:avLst/>
          </a:prstGeom>
        </p:spPr>
      </p:pic>
      <p:sp>
        <p:nvSpPr>
          <p:cNvPr id="6" name="PIJL-RECHTS 5"/>
          <p:cNvSpPr/>
          <p:nvPr/>
        </p:nvSpPr>
        <p:spPr>
          <a:xfrm>
            <a:off x="223617" y="4661452"/>
            <a:ext cx="943132"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4268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Rechte verbindingslijn 11"/>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pic>
        <p:nvPicPr>
          <p:cNvPr id="2" name="Afbeelding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032468" y="30046"/>
            <a:ext cx="6147678" cy="6827954"/>
          </a:xfrm>
          <a:prstGeom prst="rect">
            <a:avLst/>
          </a:prstGeom>
        </p:spPr>
      </p:pic>
      <p:sp>
        <p:nvSpPr>
          <p:cNvPr id="11" name="Titel 1"/>
          <p:cNvSpPr txBox="1">
            <a:spLocks/>
          </p:cNvSpPr>
          <p:nvPr/>
        </p:nvSpPr>
        <p:spPr>
          <a:xfrm>
            <a:off x="476249" y="440796"/>
            <a:ext cx="4349751"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Spare Parts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Tekstvak 6"/>
          <p:cNvSpPr txBox="1"/>
          <p:nvPr/>
        </p:nvSpPr>
        <p:spPr>
          <a:xfrm>
            <a:off x="547597" y="3088760"/>
            <a:ext cx="4278403" cy="1477328"/>
          </a:xfrm>
          <a:prstGeom prst="rect">
            <a:avLst/>
          </a:prstGeom>
          <a:noFill/>
        </p:spPr>
        <p:txBody>
          <a:bodyPr wrap="square" rtlCol="0">
            <a:spAutoFit/>
          </a:bodyPr>
          <a:lstStyle/>
          <a:p>
            <a:r>
              <a:rPr lang="en-GB" b="1" dirty="0" smtClean="0">
                <a:solidFill>
                  <a:srgbClr val="7030A0"/>
                </a:solidFill>
                <a:latin typeface="+mj-lt"/>
              </a:rPr>
              <a:t>Example of Spare Parts list</a:t>
            </a:r>
          </a:p>
          <a:p>
            <a:pPr marL="285750" indent="-285750">
              <a:buFont typeface="Arial" panose="020B0604020202020204" pitchFamily="34" charset="0"/>
              <a:buChar char="•"/>
            </a:pPr>
            <a:r>
              <a:rPr lang="en-GB" dirty="0" smtClean="0">
                <a:latin typeface="+mj-lt"/>
              </a:rPr>
              <a:t>Fuses, knobs, castors, cables, switches, transformer can possibly be found locally</a:t>
            </a:r>
          </a:p>
          <a:p>
            <a:pPr marL="285750" indent="-285750">
              <a:buFont typeface="Arial" panose="020B0604020202020204" pitchFamily="34" charset="0"/>
              <a:buChar char="•"/>
            </a:pPr>
            <a:r>
              <a:rPr lang="en-GB" dirty="0" smtClean="0">
                <a:latin typeface="+mj-lt"/>
              </a:rPr>
              <a:t>IC and PC Boards and (probably) display need to come from the manufacturer</a:t>
            </a:r>
          </a:p>
        </p:txBody>
      </p:sp>
    </p:spTree>
    <p:extLst>
      <p:ext uri="{BB962C8B-B14F-4D97-AF65-F5344CB8AC3E}">
        <p14:creationId xmlns:p14="http://schemas.microsoft.com/office/powerpoint/2010/main" val="295155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Considerations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sp>
        <p:nvSpPr>
          <p:cNvPr id="3" name="Rechthoek 2"/>
          <p:cNvSpPr/>
          <p:nvPr/>
        </p:nvSpPr>
        <p:spPr>
          <a:xfrm>
            <a:off x="412130" y="1481315"/>
            <a:ext cx="10007664" cy="2031325"/>
          </a:xfrm>
          <a:prstGeom prst="rect">
            <a:avLst/>
          </a:prstGeom>
        </p:spPr>
        <p:txBody>
          <a:bodyPr wrap="square">
            <a:spAutoFit/>
          </a:bodyPr>
          <a:lstStyle/>
          <a:p>
            <a:r>
              <a:rPr lang="en-GB" b="1" dirty="0" smtClean="0">
                <a:solidFill>
                  <a:srgbClr val="7030A0"/>
                </a:solidFill>
                <a:latin typeface="+mj-lt"/>
              </a:rPr>
              <a:t>Dangers </a:t>
            </a:r>
            <a:r>
              <a:rPr lang="en-GB" b="1" dirty="0">
                <a:solidFill>
                  <a:srgbClr val="7030A0"/>
                </a:solidFill>
                <a:latin typeface="+mj-lt"/>
              </a:rPr>
              <a:t>of </a:t>
            </a:r>
            <a:r>
              <a:rPr lang="en-GB" b="1" dirty="0" smtClean="0">
                <a:solidFill>
                  <a:srgbClr val="7030A0"/>
                </a:solidFill>
                <a:latin typeface="+mj-lt"/>
              </a:rPr>
              <a:t>Short Wave Diathermy </a:t>
            </a:r>
          </a:p>
          <a:p>
            <a:pPr marL="742950" lvl="1" indent="-285750">
              <a:buFont typeface="Arial" panose="020B0604020202020204" pitchFamily="34" charset="0"/>
              <a:buChar char="•"/>
            </a:pPr>
            <a:r>
              <a:rPr lang="en-GB" dirty="0" smtClean="0">
                <a:latin typeface="+mj-lt"/>
              </a:rPr>
              <a:t>Burns</a:t>
            </a:r>
            <a:r>
              <a:rPr lang="en-GB" dirty="0">
                <a:latin typeface="+mj-lt"/>
              </a:rPr>
              <a:t>. </a:t>
            </a:r>
            <a:endParaRPr lang="en-GB" dirty="0" smtClean="0">
              <a:latin typeface="+mj-lt"/>
            </a:endParaRPr>
          </a:p>
          <a:p>
            <a:pPr marL="742950" lvl="1" indent="-285750">
              <a:buFont typeface="Arial" panose="020B0604020202020204" pitchFamily="34" charset="0"/>
              <a:buChar char="•"/>
            </a:pPr>
            <a:r>
              <a:rPr lang="en-GB" dirty="0" smtClean="0">
                <a:latin typeface="+mj-lt"/>
              </a:rPr>
              <a:t>Faintness  </a:t>
            </a:r>
            <a:r>
              <a:rPr lang="en-GB" dirty="0">
                <a:latin typeface="+mj-lt"/>
              </a:rPr>
              <a:t>due to </a:t>
            </a:r>
            <a:r>
              <a:rPr lang="en-GB" dirty="0" smtClean="0">
                <a:latin typeface="+mj-lt"/>
              </a:rPr>
              <a:t>lowered blood pressure </a:t>
            </a:r>
          </a:p>
          <a:p>
            <a:pPr marL="742950" lvl="1" indent="-285750">
              <a:buFont typeface="Arial" panose="020B0604020202020204" pitchFamily="34" charset="0"/>
              <a:buChar char="•"/>
            </a:pPr>
            <a:r>
              <a:rPr lang="en-GB" dirty="0" smtClean="0">
                <a:latin typeface="+mj-lt"/>
              </a:rPr>
              <a:t>Sparking if </a:t>
            </a:r>
            <a:r>
              <a:rPr lang="en-GB" dirty="0">
                <a:latin typeface="+mj-lt"/>
              </a:rPr>
              <a:t>one electrodes touched </a:t>
            </a:r>
            <a:r>
              <a:rPr lang="en-GB" dirty="0" smtClean="0">
                <a:latin typeface="+mj-lt"/>
              </a:rPr>
              <a:t>during the </a:t>
            </a:r>
            <a:r>
              <a:rPr lang="en-GB" dirty="0">
                <a:latin typeface="+mj-lt"/>
              </a:rPr>
              <a:t>application of </a:t>
            </a:r>
            <a:r>
              <a:rPr lang="en-GB" dirty="0" smtClean="0">
                <a:latin typeface="+mj-lt"/>
              </a:rPr>
              <a:t>the current</a:t>
            </a:r>
          </a:p>
          <a:p>
            <a:pPr marL="742950" lvl="1" indent="-285750">
              <a:buFont typeface="Arial" panose="020B0604020202020204" pitchFamily="34" charset="0"/>
              <a:buChar char="•"/>
            </a:pPr>
            <a:r>
              <a:rPr lang="en-GB" dirty="0" smtClean="0">
                <a:latin typeface="+mj-lt"/>
              </a:rPr>
              <a:t>Electric </a:t>
            </a:r>
            <a:r>
              <a:rPr lang="en-GB" dirty="0">
                <a:latin typeface="+mj-lt"/>
              </a:rPr>
              <a:t>shock. During diathermy treatment, the patient becomes a part of the electrical field. Touching a bare metal object, such as a cabinet, during diathermy can cause a shock or burn.</a:t>
            </a:r>
            <a:endParaRPr lang="en-GB" dirty="0" smtClean="0">
              <a:latin typeface="+mj-lt"/>
            </a:endParaRPr>
          </a:p>
          <a:p>
            <a:pPr marL="742950" lvl="1" indent="-285750">
              <a:buFont typeface="Arial" panose="020B0604020202020204" pitchFamily="34" charset="0"/>
              <a:buChar char="•"/>
            </a:pPr>
            <a:r>
              <a:rPr lang="en-GB" dirty="0" smtClean="0">
                <a:latin typeface="+mj-lt"/>
              </a:rPr>
              <a:t>Overdose will cause severe pain</a:t>
            </a:r>
            <a:r>
              <a:rPr lang="en-GB" dirty="0">
                <a:latin typeface="+mj-lt"/>
              </a:rPr>
              <a:t>.</a:t>
            </a:r>
          </a:p>
        </p:txBody>
      </p:sp>
      <p:sp>
        <p:nvSpPr>
          <p:cNvPr id="9" name="Rechthoek 8"/>
          <p:cNvSpPr/>
          <p:nvPr/>
        </p:nvSpPr>
        <p:spPr>
          <a:xfrm>
            <a:off x="412130" y="3780812"/>
            <a:ext cx="10188126" cy="1754326"/>
          </a:xfrm>
          <a:prstGeom prst="rect">
            <a:avLst/>
          </a:prstGeom>
        </p:spPr>
        <p:txBody>
          <a:bodyPr wrap="square">
            <a:spAutoFit/>
          </a:bodyPr>
          <a:lstStyle/>
          <a:p>
            <a:r>
              <a:rPr lang="en-GB" b="1" dirty="0" smtClean="0">
                <a:solidFill>
                  <a:srgbClr val="7030A0"/>
                </a:solidFill>
                <a:latin typeface="+mj-lt"/>
              </a:rPr>
              <a:t>Contra Indications </a:t>
            </a:r>
            <a:r>
              <a:rPr lang="en-GB" dirty="0">
                <a:latin typeface="+mj-lt"/>
              </a:rPr>
              <a:t>(situations in which the procedure should not be used) </a:t>
            </a:r>
          </a:p>
          <a:p>
            <a:pPr marL="742950" lvl="1" indent="-285750">
              <a:buFont typeface="Arial" panose="020B0604020202020204" pitchFamily="34" charset="0"/>
              <a:buChar char="•"/>
            </a:pPr>
            <a:r>
              <a:rPr lang="en-GB" dirty="0" smtClean="0">
                <a:latin typeface="+mj-lt"/>
              </a:rPr>
              <a:t>Patients </a:t>
            </a:r>
            <a:r>
              <a:rPr lang="en-GB" dirty="0">
                <a:latin typeface="+mj-lt"/>
              </a:rPr>
              <a:t>with </a:t>
            </a:r>
            <a:r>
              <a:rPr lang="en-GB" b="1" dirty="0">
                <a:solidFill>
                  <a:srgbClr val="7030A0"/>
                </a:solidFill>
                <a:latin typeface="+mj-lt"/>
              </a:rPr>
              <a:t>implanted metal devices</a:t>
            </a:r>
            <a:r>
              <a:rPr lang="en-GB" dirty="0">
                <a:latin typeface="+mj-lt"/>
              </a:rPr>
              <a:t>, such as a pacemaker, a prosthesis, or an intrauterine device. The electromagnetic energy used in diathermy can cause extreme heat in metal devices such as bone pins, dental fillings, and metal sutures. This could cause burns in adjacent tissues.  </a:t>
            </a:r>
            <a:endParaRPr lang="en-GB" dirty="0" smtClean="0">
              <a:latin typeface="+mj-lt"/>
            </a:endParaRPr>
          </a:p>
          <a:p>
            <a:pPr marL="742950" lvl="1" indent="-285750">
              <a:buFont typeface="Arial" panose="020B0604020202020204" pitchFamily="34" charset="0"/>
              <a:buChar char="•"/>
            </a:pPr>
            <a:r>
              <a:rPr lang="en-GB" dirty="0" smtClean="0">
                <a:latin typeface="+mj-lt"/>
              </a:rPr>
              <a:t>Patients with </a:t>
            </a:r>
            <a:r>
              <a:rPr lang="en-GB" b="1" dirty="0" smtClean="0">
                <a:solidFill>
                  <a:srgbClr val="7030A0"/>
                </a:solidFill>
                <a:latin typeface="+mj-lt"/>
              </a:rPr>
              <a:t>impaired thermal sensation</a:t>
            </a:r>
          </a:p>
          <a:p>
            <a:pPr marL="742950" lvl="1" indent="-285750">
              <a:buFont typeface="Arial" panose="020B0604020202020204" pitchFamily="34" charset="0"/>
              <a:buChar char="•"/>
            </a:pPr>
            <a:r>
              <a:rPr lang="en-GB" dirty="0" smtClean="0">
                <a:latin typeface="+mj-lt"/>
              </a:rPr>
              <a:t>Do not apply over </a:t>
            </a:r>
            <a:r>
              <a:rPr lang="en-GB" b="1" dirty="0" smtClean="0">
                <a:solidFill>
                  <a:srgbClr val="7030A0"/>
                </a:solidFill>
                <a:latin typeface="+mj-lt"/>
              </a:rPr>
              <a:t>pregnant uterus</a:t>
            </a:r>
          </a:p>
        </p:txBody>
      </p:sp>
      <p:sp>
        <p:nvSpPr>
          <p:cNvPr id="4" name="Tekstvak 3"/>
          <p:cNvSpPr txBox="1"/>
          <p:nvPr/>
        </p:nvSpPr>
        <p:spPr>
          <a:xfrm>
            <a:off x="4047067" y="5773637"/>
            <a:ext cx="7894597" cy="369332"/>
          </a:xfrm>
          <a:prstGeom prst="rect">
            <a:avLst/>
          </a:prstGeom>
          <a:solidFill>
            <a:schemeClr val="bg2"/>
          </a:solidFill>
          <a:ln>
            <a:solidFill>
              <a:srgbClr val="7030A0"/>
            </a:solidFill>
          </a:ln>
        </p:spPr>
        <p:txBody>
          <a:bodyPr wrap="none" rtlCol="0">
            <a:spAutoFit/>
          </a:bodyPr>
          <a:lstStyle/>
          <a:p>
            <a:r>
              <a:rPr lang="en-GB" dirty="0" smtClean="0">
                <a:latin typeface="+mj-lt"/>
              </a:rPr>
              <a:t>This unit works with significant power and high voltage. It is not battery operated. </a:t>
            </a:r>
            <a:endParaRPr lang="en-GB" dirty="0">
              <a:latin typeface="+mj-lt"/>
            </a:endParaRPr>
          </a:p>
        </p:txBody>
      </p:sp>
    </p:spTree>
    <p:extLst>
      <p:ext uri="{BB962C8B-B14F-4D97-AF65-F5344CB8AC3E}">
        <p14:creationId xmlns:p14="http://schemas.microsoft.com/office/powerpoint/2010/main" val="299052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847272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Diathermy (general)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0" y="1364782"/>
            <a:ext cx="7053678" cy="1754326"/>
          </a:xfrm>
          <a:prstGeom prst="rect">
            <a:avLst/>
          </a:prstGeom>
        </p:spPr>
        <p:txBody>
          <a:bodyPr wrap="square">
            <a:spAutoFit/>
          </a:bodyPr>
          <a:lstStyle/>
          <a:p>
            <a:pPr lvl="0"/>
            <a:r>
              <a:rPr lang="en-GB" dirty="0">
                <a:solidFill>
                  <a:srgbClr val="000000"/>
                </a:solidFill>
                <a:latin typeface="Calibri Light" panose="020F0302020204030204"/>
              </a:rPr>
              <a:t>Diathermy literally means "</a:t>
            </a:r>
            <a:r>
              <a:rPr lang="en-GB" b="1" dirty="0">
                <a:solidFill>
                  <a:srgbClr val="7030A0"/>
                </a:solidFill>
                <a:latin typeface="Calibri Light" panose="020F0302020204030204"/>
              </a:rPr>
              <a:t>heating through</a:t>
            </a:r>
            <a:r>
              <a:rPr lang="en-GB" dirty="0">
                <a:solidFill>
                  <a:srgbClr val="000000"/>
                </a:solidFill>
                <a:latin typeface="Calibri Light" panose="020F0302020204030204"/>
              </a:rPr>
              <a:t>.” </a:t>
            </a:r>
            <a:r>
              <a:rPr lang="en-GB" dirty="0" smtClean="0">
                <a:solidFill>
                  <a:srgbClr val="000000"/>
                </a:solidFill>
                <a:latin typeface="Calibri Light" panose="020F0302020204030204"/>
              </a:rPr>
              <a:t>Diathermy </a:t>
            </a:r>
            <a:r>
              <a:rPr lang="en-GB" dirty="0">
                <a:solidFill>
                  <a:srgbClr val="000000"/>
                </a:solidFill>
                <a:latin typeface="Calibri Light" panose="020F0302020204030204"/>
              </a:rPr>
              <a:t>is the controlled production of "deep heating" beneath the skin </a:t>
            </a:r>
            <a:r>
              <a:rPr lang="en-GB" dirty="0" smtClean="0">
                <a:solidFill>
                  <a:srgbClr val="000000"/>
                </a:solidFill>
                <a:latin typeface="Calibri Light" panose="020F0302020204030204"/>
              </a:rPr>
              <a:t>in:</a:t>
            </a:r>
          </a:p>
          <a:p>
            <a:pPr marL="742950" lvl="1" indent="-285750">
              <a:buFont typeface="Arial" panose="020B0604020202020204" pitchFamily="34" charset="0"/>
              <a:buChar char="•"/>
            </a:pPr>
            <a:r>
              <a:rPr lang="en-GB" dirty="0" smtClean="0">
                <a:solidFill>
                  <a:srgbClr val="000000"/>
                </a:solidFill>
                <a:latin typeface="Calibri Light" panose="020F0302020204030204"/>
              </a:rPr>
              <a:t>subcutaneous tissues  (‘under the skin’) </a:t>
            </a:r>
          </a:p>
          <a:p>
            <a:pPr marL="742950" lvl="1" indent="-285750">
              <a:buFont typeface="Arial" panose="020B0604020202020204" pitchFamily="34" charset="0"/>
              <a:buChar char="•"/>
            </a:pPr>
            <a:r>
              <a:rPr lang="en-GB" dirty="0" smtClean="0">
                <a:solidFill>
                  <a:srgbClr val="000000"/>
                </a:solidFill>
                <a:latin typeface="Calibri Light" panose="020F0302020204030204"/>
              </a:rPr>
              <a:t>deep muscles</a:t>
            </a:r>
          </a:p>
          <a:p>
            <a:pPr marL="742950" lvl="1" indent="-285750">
              <a:buFont typeface="Arial" panose="020B0604020202020204" pitchFamily="34" charset="0"/>
              <a:buChar char="•"/>
            </a:pPr>
            <a:r>
              <a:rPr lang="en-GB" dirty="0" smtClean="0">
                <a:solidFill>
                  <a:srgbClr val="000000"/>
                </a:solidFill>
                <a:latin typeface="Calibri Light" panose="020F0302020204030204"/>
              </a:rPr>
              <a:t>joints </a:t>
            </a:r>
          </a:p>
          <a:p>
            <a:r>
              <a:rPr lang="en-GB" dirty="0" smtClean="0">
                <a:solidFill>
                  <a:srgbClr val="000000"/>
                </a:solidFill>
                <a:latin typeface="Calibri Light" panose="020F0302020204030204"/>
              </a:rPr>
              <a:t>for </a:t>
            </a:r>
            <a:r>
              <a:rPr lang="en-GB" b="1" dirty="0" smtClean="0">
                <a:solidFill>
                  <a:srgbClr val="7030A0"/>
                </a:solidFill>
                <a:latin typeface="Calibri Light" panose="020F0302020204030204"/>
              </a:rPr>
              <a:t>therapeutic / revalidation </a:t>
            </a:r>
            <a:r>
              <a:rPr lang="en-GB" b="1" dirty="0">
                <a:solidFill>
                  <a:srgbClr val="7030A0"/>
                </a:solidFill>
                <a:latin typeface="Calibri Light" panose="020F0302020204030204"/>
              </a:rPr>
              <a:t>purposes</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p:txBody>
      </p:sp>
      <p:sp>
        <p:nvSpPr>
          <p:cNvPr id="10" name="Rechthoek 9"/>
          <p:cNvSpPr/>
          <p:nvPr/>
        </p:nvSpPr>
        <p:spPr>
          <a:xfrm>
            <a:off x="8003689" y="4670525"/>
            <a:ext cx="3619896" cy="1477328"/>
          </a:xfrm>
          <a:prstGeom prst="rect">
            <a:avLst/>
          </a:prstGeom>
        </p:spPr>
        <p:txBody>
          <a:bodyPr wrap="square">
            <a:spAutoFit/>
          </a:bodyPr>
          <a:lstStyle/>
          <a:p>
            <a:r>
              <a:rPr lang="en-GB" dirty="0">
                <a:latin typeface="+mj-lt"/>
              </a:rPr>
              <a:t>The three </a:t>
            </a:r>
            <a:r>
              <a:rPr lang="en-GB" dirty="0" smtClean="0">
                <a:latin typeface="+mj-lt"/>
              </a:rPr>
              <a:t>main forms </a:t>
            </a:r>
            <a:r>
              <a:rPr lang="en-GB" dirty="0">
                <a:latin typeface="+mj-lt"/>
              </a:rPr>
              <a:t>of diathermy employed by physical </a:t>
            </a:r>
            <a:r>
              <a:rPr lang="en-GB" dirty="0" smtClean="0">
                <a:latin typeface="+mj-lt"/>
              </a:rPr>
              <a:t>therapists are: </a:t>
            </a:r>
          </a:p>
          <a:p>
            <a:pPr marL="742950" lvl="1" indent="-285750">
              <a:buFont typeface="Arial" panose="020B0604020202020204" pitchFamily="34" charset="0"/>
              <a:buChar char="•"/>
            </a:pPr>
            <a:r>
              <a:rPr lang="en-GB" b="1" dirty="0" smtClean="0">
                <a:solidFill>
                  <a:srgbClr val="7030A0"/>
                </a:solidFill>
                <a:latin typeface="+mj-lt"/>
              </a:rPr>
              <a:t>ultrasound </a:t>
            </a:r>
          </a:p>
          <a:p>
            <a:pPr marL="742950" lvl="1" indent="-285750">
              <a:buFont typeface="Arial" panose="020B0604020202020204" pitchFamily="34" charset="0"/>
              <a:buChar char="•"/>
            </a:pPr>
            <a:r>
              <a:rPr lang="en-GB" b="1" dirty="0" smtClean="0">
                <a:solidFill>
                  <a:srgbClr val="7030A0"/>
                </a:solidFill>
                <a:latin typeface="+mj-lt"/>
              </a:rPr>
              <a:t>short wave</a:t>
            </a:r>
          </a:p>
          <a:p>
            <a:pPr marL="742950" lvl="1" indent="-285750">
              <a:buFont typeface="Arial" panose="020B0604020202020204" pitchFamily="34" charset="0"/>
              <a:buChar char="•"/>
            </a:pPr>
            <a:r>
              <a:rPr lang="en-GB" b="1" dirty="0" smtClean="0">
                <a:solidFill>
                  <a:srgbClr val="7030A0"/>
                </a:solidFill>
                <a:latin typeface="+mj-lt"/>
              </a:rPr>
              <a:t>microwave </a:t>
            </a:r>
          </a:p>
        </p:txBody>
      </p:sp>
      <p:sp>
        <p:nvSpPr>
          <p:cNvPr id="3" name="Rechthoek 2"/>
          <p:cNvSpPr/>
          <p:nvPr/>
        </p:nvSpPr>
        <p:spPr>
          <a:xfrm>
            <a:off x="412130" y="3498149"/>
            <a:ext cx="6946101" cy="2192908"/>
          </a:xfrm>
          <a:prstGeom prst="rect">
            <a:avLst/>
          </a:prstGeom>
        </p:spPr>
        <p:txBody>
          <a:bodyPr wrap="square">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application of moderate heat by diathermy </a:t>
            </a:r>
            <a:r>
              <a:rPr lang="en-GB" b="1" dirty="0">
                <a:solidFill>
                  <a:srgbClr val="7030A0"/>
                </a:solidFill>
                <a:latin typeface="Calibri Light" panose="020F0302020204030204"/>
              </a:rPr>
              <a:t>increases blood flow </a:t>
            </a:r>
            <a:r>
              <a:rPr lang="en-GB" dirty="0">
                <a:solidFill>
                  <a:srgbClr val="000000"/>
                </a:solidFill>
                <a:latin typeface="Calibri Light" panose="020F0302020204030204"/>
              </a:rPr>
              <a:t>and </a:t>
            </a:r>
            <a:r>
              <a:rPr lang="en-GB" b="1" dirty="0">
                <a:solidFill>
                  <a:srgbClr val="7030A0"/>
                </a:solidFill>
                <a:latin typeface="Calibri Light" panose="020F0302020204030204"/>
              </a:rPr>
              <a:t>speeds up metabolism </a:t>
            </a:r>
            <a:r>
              <a:rPr lang="en-GB" dirty="0">
                <a:solidFill>
                  <a:srgbClr val="000000"/>
                </a:solidFill>
                <a:latin typeface="Calibri Light" panose="020F0302020204030204"/>
              </a:rPr>
              <a:t>and the rate of </a:t>
            </a:r>
            <a:r>
              <a:rPr lang="en-GB" b="1" dirty="0">
                <a:solidFill>
                  <a:srgbClr val="7030A0"/>
                </a:solidFill>
                <a:latin typeface="Calibri Light" panose="020F0302020204030204"/>
              </a:rPr>
              <a:t>ion diffusion </a:t>
            </a:r>
            <a:r>
              <a:rPr lang="en-GB" dirty="0">
                <a:solidFill>
                  <a:srgbClr val="000000"/>
                </a:solidFill>
                <a:latin typeface="Calibri Light" panose="020F0302020204030204"/>
              </a:rPr>
              <a:t>across cellular membranes. </a:t>
            </a:r>
          </a:p>
          <a:p>
            <a:pPr lvl="0"/>
            <a:endParaRPr lang="en-GB" sz="1050" dirty="0">
              <a:solidFill>
                <a:srgbClr val="000000"/>
              </a:solidFill>
              <a:latin typeface="Calibri Light" panose="020F0302020204030204"/>
            </a:endParaRPr>
          </a:p>
          <a:p>
            <a:pPr lvl="0"/>
            <a:r>
              <a:rPr lang="en-GB" dirty="0">
                <a:solidFill>
                  <a:srgbClr val="000000"/>
                </a:solidFill>
                <a:latin typeface="Calibri Light" panose="020F0302020204030204"/>
              </a:rPr>
              <a:t>The fibrous tissues in tendons, joint capsules, and scars are more easily stretched when subjected to heat, thus facilitating the </a:t>
            </a:r>
            <a:r>
              <a:rPr lang="en-GB" b="1" dirty="0">
                <a:solidFill>
                  <a:srgbClr val="7030A0"/>
                </a:solidFill>
                <a:latin typeface="Calibri Light" panose="020F0302020204030204"/>
              </a:rPr>
              <a:t>relief of stiffness of joints </a:t>
            </a:r>
            <a:r>
              <a:rPr lang="en-GB" dirty="0">
                <a:solidFill>
                  <a:srgbClr val="000000"/>
                </a:solidFill>
                <a:latin typeface="Calibri Light" panose="020F0302020204030204"/>
              </a:rPr>
              <a:t>and promoting </a:t>
            </a:r>
            <a:r>
              <a:rPr lang="en-GB" b="1" dirty="0">
                <a:solidFill>
                  <a:srgbClr val="7030A0"/>
                </a:solidFill>
                <a:latin typeface="Calibri Light" panose="020F0302020204030204"/>
              </a:rPr>
              <a:t>relaxation </a:t>
            </a:r>
            <a:r>
              <a:rPr lang="en-GB" dirty="0">
                <a:solidFill>
                  <a:srgbClr val="000000"/>
                </a:solidFill>
                <a:latin typeface="Calibri Light" panose="020F0302020204030204"/>
              </a:rPr>
              <a:t>of the muscles and </a:t>
            </a:r>
            <a:r>
              <a:rPr lang="en-GB" b="1" dirty="0">
                <a:solidFill>
                  <a:srgbClr val="7030A0"/>
                </a:solidFill>
                <a:latin typeface="Calibri Light" panose="020F0302020204030204"/>
              </a:rPr>
              <a:t>decrease of muscle spasms</a:t>
            </a:r>
            <a:r>
              <a:rPr lang="en-GB" dirty="0">
                <a:solidFill>
                  <a:srgbClr val="000000"/>
                </a:solidFill>
                <a:latin typeface="Calibri Light" panose="020F0302020204030204"/>
              </a:rPr>
              <a:t>.</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689" y="1502964"/>
            <a:ext cx="3429036" cy="2633410"/>
          </a:xfrm>
          <a:prstGeom prst="rect">
            <a:avLst/>
          </a:prstGeom>
        </p:spPr>
      </p:pic>
    </p:spTree>
    <p:extLst>
      <p:ext uri="{BB962C8B-B14F-4D97-AF65-F5344CB8AC3E}">
        <p14:creationId xmlns:p14="http://schemas.microsoft.com/office/powerpoint/2010/main" val="3423901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echniques for Diathermy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cxnSp>
        <p:nvCxnSpPr>
          <p:cNvPr id="11" name="Rechte verbindingslijn 10"/>
          <p:cNvCxnSpPr/>
          <p:nvPr/>
        </p:nvCxnSpPr>
        <p:spPr>
          <a:xfrm>
            <a:off x="467704" y="1284836"/>
            <a:ext cx="11371868" cy="1315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2820226" y="1885598"/>
            <a:ext cx="4952173" cy="646331"/>
          </a:xfrm>
          <a:prstGeom prst="rect">
            <a:avLst/>
          </a:prstGeom>
        </p:spPr>
        <p:txBody>
          <a:bodyPr wrap="square">
            <a:spAutoFit/>
          </a:bodyPr>
          <a:lstStyle/>
          <a:p>
            <a:pPr lvl="0"/>
            <a:r>
              <a:rPr lang="en-GB" b="1" dirty="0">
                <a:solidFill>
                  <a:srgbClr val="7030A0"/>
                </a:solidFill>
                <a:latin typeface="Calibri Light" panose="020F0302020204030204"/>
              </a:rPr>
              <a:t>1</a:t>
            </a:r>
            <a:r>
              <a:rPr lang="en-GB" b="1" dirty="0" smtClean="0">
                <a:solidFill>
                  <a:srgbClr val="7030A0"/>
                </a:solidFill>
                <a:latin typeface="Calibri Light" panose="020F0302020204030204"/>
              </a:rPr>
              <a:t>. ultrasonic diathermy </a:t>
            </a:r>
          </a:p>
          <a:p>
            <a:pPr lvl="0"/>
            <a:r>
              <a:rPr lang="en-GB" dirty="0" smtClean="0">
                <a:solidFill>
                  <a:srgbClr val="000000"/>
                </a:solidFill>
                <a:latin typeface="+mj-lt"/>
              </a:rPr>
              <a:t>= therapeutic ultrasound; see previous lectures</a:t>
            </a:r>
            <a:endParaRPr lang="en-GB" dirty="0">
              <a:solidFill>
                <a:srgbClr val="000000"/>
              </a:solidFill>
              <a:latin typeface="+mj-lt"/>
            </a:endParaRPr>
          </a:p>
        </p:txBody>
      </p:sp>
      <p:pic>
        <p:nvPicPr>
          <p:cNvPr id="13" name="Afbeelding 1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42448" y="1377930"/>
            <a:ext cx="1648278" cy="1648280"/>
          </a:xfrm>
          <a:prstGeom prst="rect">
            <a:avLst/>
          </a:prstGeom>
        </p:spPr>
      </p:pic>
      <p:sp>
        <p:nvSpPr>
          <p:cNvPr id="17" name="PIJL-RECHTS 16"/>
          <p:cNvSpPr/>
          <p:nvPr/>
        </p:nvSpPr>
        <p:spPr>
          <a:xfrm flipH="1">
            <a:off x="2191577" y="2105434"/>
            <a:ext cx="533400" cy="283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ep 21"/>
          <p:cNvGrpSpPr/>
          <p:nvPr/>
        </p:nvGrpSpPr>
        <p:grpSpPr>
          <a:xfrm>
            <a:off x="356446" y="2925305"/>
            <a:ext cx="7614320" cy="1585049"/>
            <a:chOff x="356446" y="2925305"/>
            <a:chExt cx="7614320" cy="1585049"/>
          </a:xfrm>
        </p:grpSpPr>
        <p:sp>
          <p:nvSpPr>
            <p:cNvPr id="5" name="Rechthoek 4"/>
            <p:cNvSpPr/>
            <p:nvPr/>
          </p:nvSpPr>
          <p:spPr>
            <a:xfrm>
              <a:off x="2809043" y="2925305"/>
              <a:ext cx="5161723" cy="1585049"/>
            </a:xfrm>
            <a:prstGeom prst="rect">
              <a:avLst/>
            </a:prstGeom>
          </p:spPr>
          <p:txBody>
            <a:bodyPr wrap="square">
              <a:spAutoFit/>
            </a:bodyPr>
            <a:lstStyle/>
            <a:p>
              <a:pPr lvl="0"/>
              <a:r>
                <a:rPr lang="en-GB" b="1" dirty="0">
                  <a:solidFill>
                    <a:srgbClr val="7030A0"/>
                  </a:solidFill>
                  <a:latin typeface="+mj-lt"/>
                </a:rPr>
                <a:t>2</a:t>
              </a:r>
              <a:r>
                <a:rPr lang="en-GB" b="1" dirty="0" smtClean="0">
                  <a:solidFill>
                    <a:srgbClr val="7030A0"/>
                  </a:solidFill>
                  <a:latin typeface="+mj-lt"/>
                </a:rPr>
                <a:t>. Short wave diathermy </a:t>
              </a:r>
              <a:r>
                <a:rPr lang="en-GB" dirty="0" smtClean="0">
                  <a:solidFill>
                    <a:srgbClr val="000000"/>
                  </a:solidFill>
                  <a:latin typeface="+mj-lt"/>
                </a:rPr>
                <a:t>is performed with the </a:t>
              </a:r>
              <a:r>
                <a:rPr lang="en-GB" dirty="0">
                  <a:solidFill>
                    <a:srgbClr val="000000"/>
                  </a:solidFill>
                  <a:latin typeface="+mj-lt"/>
                </a:rPr>
                <a:t>use of </a:t>
              </a:r>
              <a:r>
                <a:rPr lang="en-GB" b="1" dirty="0" smtClean="0">
                  <a:solidFill>
                    <a:srgbClr val="7030A0"/>
                  </a:solidFill>
                  <a:latin typeface="+mj-lt"/>
                </a:rPr>
                <a:t>high-frequency </a:t>
              </a:r>
              <a:r>
                <a:rPr lang="en-GB" dirty="0">
                  <a:solidFill>
                    <a:srgbClr val="000000"/>
                  </a:solidFill>
                  <a:latin typeface="+mj-lt"/>
                </a:rPr>
                <a:t>(1–100 MHz) </a:t>
              </a:r>
              <a:r>
                <a:rPr lang="en-GB" b="1" dirty="0">
                  <a:solidFill>
                    <a:srgbClr val="7030A0"/>
                  </a:solidFill>
                  <a:latin typeface="+mj-lt"/>
                </a:rPr>
                <a:t>electromagnetic </a:t>
              </a:r>
              <a:r>
                <a:rPr lang="en-GB" b="1" dirty="0" smtClean="0">
                  <a:solidFill>
                    <a:srgbClr val="7030A0"/>
                  </a:solidFill>
                  <a:latin typeface="+mj-lt"/>
                </a:rPr>
                <a:t>currents. </a:t>
              </a:r>
            </a:p>
            <a:p>
              <a:pPr lvl="0"/>
              <a:endParaRPr lang="en-GB" sz="700" b="1" dirty="0">
                <a:solidFill>
                  <a:srgbClr val="7030A0"/>
                </a:solidFill>
                <a:latin typeface="+mj-lt"/>
              </a:endParaRPr>
            </a:p>
            <a:p>
              <a:pPr lvl="0"/>
              <a:r>
                <a:rPr lang="en-GB" dirty="0" smtClean="0">
                  <a:solidFill>
                    <a:srgbClr val="000000"/>
                  </a:solidFill>
                  <a:latin typeface="+mj-lt"/>
                </a:rPr>
                <a:t>It </a:t>
              </a:r>
              <a:r>
                <a:rPr lang="en-GB" dirty="0">
                  <a:solidFill>
                    <a:srgbClr val="000000"/>
                  </a:solidFill>
                  <a:latin typeface="+mj-lt"/>
                </a:rPr>
                <a:t>is </a:t>
              </a:r>
              <a:r>
                <a:rPr lang="en-GB" dirty="0" smtClean="0">
                  <a:solidFill>
                    <a:srgbClr val="000000"/>
                  </a:solidFill>
                  <a:latin typeface="+mj-lt"/>
                </a:rPr>
                <a:t>the same technique as used during surgery in an electro-surgical machine, but the heat is spread out over a larger area with a much lower energy density.  </a:t>
              </a:r>
              <a:endParaRPr lang="en-GB" dirty="0">
                <a:solidFill>
                  <a:srgbClr val="000000"/>
                </a:solidFill>
                <a:latin typeface="+mj-lt"/>
              </a:endParaRPr>
            </a:p>
          </p:txBody>
        </p:sp>
        <p:pic>
          <p:nvPicPr>
            <p:cNvPr id="16" name="Afbeelding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446" y="3196620"/>
              <a:ext cx="1634279" cy="1256242"/>
            </a:xfrm>
            <a:prstGeom prst="rect">
              <a:avLst/>
            </a:prstGeom>
          </p:spPr>
        </p:pic>
        <p:sp>
          <p:nvSpPr>
            <p:cNvPr id="18" name="PIJL-RECHTS 17"/>
            <p:cNvSpPr/>
            <p:nvPr/>
          </p:nvSpPr>
          <p:spPr>
            <a:xfrm flipH="1">
              <a:off x="2191577" y="3611075"/>
              <a:ext cx="533400" cy="283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ep 22"/>
          <p:cNvGrpSpPr/>
          <p:nvPr/>
        </p:nvGrpSpPr>
        <p:grpSpPr>
          <a:xfrm>
            <a:off x="315124" y="4623272"/>
            <a:ext cx="7872143" cy="1630633"/>
            <a:chOff x="315124" y="4623272"/>
            <a:chExt cx="7872143" cy="1630633"/>
          </a:xfrm>
        </p:grpSpPr>
        <p:sp>
          <p:nvSpPr>
            <p:cNvPr id="4" name="Rechthoek 3"/>
            <p:cNvSpPr/>
            <p:nvPr/>
          </p:nvSpPr>
          <p:spPr>
            <a:xfrm>
              <a:off x="2820226" y="4776577"/>
              <a:ext cx="5367041" cy="1477328"/>
            </a:xfrm>
            <a:prstGeom prst="rect">
              <a:avLst/>
            </a:prstGeom>
          </p:spPr>
          <p:txBody>
            <a:bodyPr wrap="square">
              <a:spAutoFit/>
            </a:bodyPr>
            <a:lstStyle/>
            <a:p>
              <a:pPr lvl="0"/>
              <a:r>
                <a:rPr lang="en-GB" b="1" dirty="0" smtClean="0">
                  <a:solidFill>
                    <a:srgbClr val="7030A0"/>
                  </a:solidFill>
                  <a:latin typeface="Calibri Light" panose="020F0302020204030204"/>
                </a:rPr>
                <a:t>3. microwave diathermy </a:t>
              </a:r>
            </a:p>
            <a:p>
              <a:pPr lvl="0"/>
              <a:r>
                <a:rPr lang="en-GB" dirty="0" smtClean="0">
                  <a:solidFill>
                    <a:srgbClr val="000000"/>
                  </a:solidFill>
                  <a:latin typeface="Calibri Light" panose="020F0302020204030204"/>
                </a:rPr>
                <a:t>microwaves are electromagnetic waves with a frequency in </a:t>
              </a:r>
              <a:r>
                <a:rPr lang="en-GB" dirty="0">
                  <a:solidFill>
                    <a:srgbClr val="000000"/>
                  </a:solidFill>
                  <a:latin typeface="Calibri Light" panose="020F0302020204030204"/>
                </a:rPr>
                <a:t>the 915 MHz or 2.45 GHz bands. </a:t>
              </a:r>
              <a:r>
                <a:rPr lang="en-GB" dirty="0" smtClean="0">
                  <a:solidFill>
                    <a:srgbClr val="000000"/>
                  </a:solidFill>
                  <a:latin typeface="Calibri Light" panose="020F0302020204030204"/>
                </a:rPr>
                <a:t>Microwaves have a lower penetration depth and are used for more superficial tissues. </a:t>
              </a:r>
              <a:endParaRPr lang="en-GB" dirty="0">
                <a:solidFill>
                  <a:srgbClr val="000000"/>
                </a:solidFill>
                <a:latin typeface="Calibri Light" panose="020F0302020204030204"/>
              </a:endParaRPr>
            </a:p>
          </p:txBody>
        </p:sp>
        <p:pic>
          <p:nvPicPr>
            <p:cNvPr id="7" name="Afbeelding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5124" y="4623272"/>
              <a:ext cx="1675601" cy="1598631"/>
            </a:xfrm>
            <a:prstGeom prst="rect">
              <a:avLst/>
            </a:prstGeom>
          </p:spPr>
        </p:pic>
        <p:sp>
          <p:nvSpPr>
            <p:cNvPr id="19" name="PIJL-RECHTS 18"/>
            <p:cNvSpPr/>
            <p:nvPr/>
          </p:nvSpPr>
          <p:spPr>
            <a:xfrm flipH="1">
              <a:off x="2191577" y="5195089"/>
              <a:ext cx="533400" cy="283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ep 23"/>
          <p:cNvGrpSpPr/>
          <p:nvPr/>
        </p:nvGrpSpPr>
        <p:grpSpPr>
          <a:xfrm>
            <a:off x="8824826" y="1409599"/>
            <a:ext cx="2944527" cy="4759167"/>
            <a:chOff x="8824826" y="1409599"/>
            <a:chExt cx="2944527" cy="4759167"/>
          </a:xfrm>
        </p:grpSpPr>
        <p:sp>
          <p:nvSpPr>
            <p:cNvPr id="12" name="Rechthoek 11"/>
            <p:cNvSpPr/>
            <p:nvPr/>
          </p:nvSpPr>
          <p:spPr>
            <a:xfrm>
              <a:off x="8826128" y="2753809"/>
              <a:ext cx="2943225" cy="2031325"/>
            </a:xfrm>
            <a:prstGeom prst="rect">
              <a:avLst/>
            </a:prstGeom>
            <a:solidFill>
              <a:schemeClr val="bg2"/>
            </a:solidFill>
            <a:ln>
              <a:solidFill>
                <a:srgbClr val="7030A0"/>
              </a:solidFill>
            </a:ln>
          </p:spPr>
          <p:txBody>
            <a:bodyPr wrap="square">
              <a:spAutoFit/>
            </a:bodyPr>
            <a:lstStyle/>
            <a:p>
              <a:pPr algn="ctr"/>
              <a:r>
                <a:rPr lang="en-GB" dirty="0" smtClean="0">
                  <a:solidFill>
                    <a:srgbClr val="000000"/>
                  </a:solidFill>
                  <a:latin typeface="Calibri Light" panose="020F0302020204030204"/>
                </a:rPr>
                <a:t>A diathermy </a:t>
              </a:r>
              <a:r>
                <a:rPr lang="en-GB" dirty="0">
                  <a:solidFill>
                    <a:srgbClr val="000000"/>
                  </a:solidFill>
                  <a:latin typeface="Calibri Light" panose="020F0302020204030204"/>
                </a:rPr>
                <a:t>device </a:t>
              </a:r>
              <a:r>
                <a:rPr lang="en-GB" dirty="0" smtClean="0">
                  <a:solidFill>
                    <a:srgbClr val="000000"/>
                  </a:solidFill>
                  <a:latin typeface="Calibri Light" panose="020F0302020204030204"/>
                </a:rPr>
                <a:t>increases tissue temperature by up to </a:t>
              </a:r>
              <a:r>
                <a:rPr lang="en-GB" b="1" dirty="0" smtClean="0">
                  <a:solidFill>
                    <a:srgbClr val="7030A0"/>
                  </a:solidFill>
                  <a:latin typeface="Calibri Light" panose="020F0302020204030204"/>
                </a:rPr>
                <a:t>8</a:t>
              </a:r>
              <a:r>
                <a:rPr lang="en-GB" b="1" baseline="30000" dirty="0" smtClean="0">
                  <a:solidFill>
                    <a:srgbClr val="7030A0"/>
                  </a:solidFill>
                  <a:latin typeface="Calibri Light" panose="020F0302020204030204"/>
                </a:rPr>
                <a:t>o</a:t>
              </a:r>
              <a:r>
                <a:rPr lang="en-GB" b="1" dirty="0" smtClean="0">
                  <a:solidFill>
                    <a:srgbClr val="7030A0"/>
                  </a:solidFill>
                  <a:latin typeface="Calibri Light" panose="020F0302020204030204"/>
                </a:rPr>
                <a:t> </a:t>
              </a:r>
              <a:r>
                <a:rPr lang="en-GB" b="1" dirty="0">
                  <a:solidFill>
                    <a:srgbClr val="7030A0"/>
                  </a:solidFill>
                  <a:latin typeface="Calibri Light" panose="020F0302020204030204"/>
                </a:rPr>
                <a:t>C </a:t>
              </a:r>
              <a:r>
                <a:rPr lang="en-GB" dirty="0" smtClean="0">
                  <a:solidFill>
                    <a:srgbClr val="000000"/>
                  </a:solidFill>
                  <a:latin typeface="Calibri Light" panose="020F0302020204030204"/>
                </a:rPr>
                <a:t>at </a:t>
              </a:r>
              <a:r>
                <a:rPr lang="en-GB" dirty="0">
                  <a:solidFill>
                    <a:srgbClr val="000000"/>
                  </a:solidFill>
                  <a:latin typeface="Calibri Light" panose="020F0302020204030204"/>
                </a:rPr>
                <a:t>a depth </a:t>
              </a:r>
              <a:r>
                <a:rPr lang="en-GB" dirty="0" smtClean="0">
                  <a:solidFill>
                    <a:srgbClr val="000000"/>
                  </a:solidFill>
                  <a:latin typeface="Calibri Light" panose="020F0302020204030204"/>
                </a:rPr>
                <a:t>of</a:t>
              </a:r>
            </a:p>
            <a:p>
              <a:pPr algn="ctr"/>
              <a:r>
                <a:rPr lang="en-GB" dirty="0" smtClean="0">
                  <a:solidFill>
                    <a:srgbClr val="000000"/>
                  </a:solidFill>
                  <a:latin typeface="Calibri Light" panose="020F0302020204030204"/>
                </a:rPr>
                <a:t> </a:t>
              </a:r>
              <a:r>
                <a:rPr lang="en-GB" dirty="0">
                  <a:solidFill>
                    <a:srgbClr val="000000"/>
                  </a:solidFill>
                  <a:latin typeface="Calibri Light" panose="020F0302020204030204"/>
                </a:rPr>
                <a:t>5 centimetres in </a:t>
              </a:r>
              <a:r>
                <a:rPr lang="en-GB" dirty="0" smtClean="0">
                  <a:solidFill>
                    <a:srgbClr val="000000"/>
                  </a:solidFill>
                  <a:latin typeface="Calibri Light" panose="020F0302020204030204"/>
                </a:rPr>
                <a:t>less than 20 </a:t>
              </a:r>
              <a:r>
                <a:rPr lang="en-GB" dirty="0">
                  <a:solidFill>
                    <a:srgbClr val="000000"/>
                  </a:solidFill>
                  <a:latin typeface="Calibri Light" panose="020F0302020204030204"/>
                </a:rPr>
                <a:t>minutes. Hyperthermia is safe if the temperature is kept under 45 °C </a:t>
              </a:r>
            </a:p>
          </p:txBody>
        </p:sp>
        <p:sp>
          <p:nvSpPr>
            <p:cNvPr id="8" name="Rechthoek 7"/>
            <p:cNvSpPr/>
            <p:nvPr/>
          </p:nvSpPr>
          <p:spPr>
            <a:xfrm>
              <a:off x="8824826" y="4968437"/>
              <a:ext cx="2943225" cy="1200329"/>
            </a:xfrm>
            <a:prstGeom prst="rect">
              <a:avLst/>
            </a:prstGeom>
            <a:solidFill>
              <a:schemeClr val="bg2"/>
            </a:solidFill>
            <a:ln>
              <a:solidFill>
                <a:srgbClr val="7030A0"/>
              </a:solidFill>
            </a:ln>
          </p:spPr>
          <p:txBody>
            <a:bodyPr wrap="square">
              <a:spAutoFit/>
            </a:bodyPr>
            <a:lstStyle/>
            <a:p>
              <a:pPr lvl="0" algn="ctr"/>
              <a:r>
                <a:rPr lang="en-GB" dirty="0">
                  <a:solidFill>
                    <a:srgbClr val="000000"/>
                  </a:solidFill>
                  <a:latin typeface="Calibri Light" panose="020F0302020204030204"/>
                </a:rPr>
                <a:t>When diathermy equipment is utilized, the power output is maintained below the </a:t>
              </a:r>
              <a:r>
                <a:rPr lang="en-GB" b="1" dirty="0">
                  <a:solidFill>
                    <a:srgbClr val="7030A0"/>
                  </a:solidFill>
                  <a:latin typeface="Calibri Light" panose="020F0302020204030204"/>
                </a:rPr>
                <a:t>pain </a:t>
              </a:r>
              <a:r>
                <a:rPr lang="en-GB" b="1" dirty="0" smtClean="0">
                  <a:solidFill>
                    <a:srgbClr val="7030A0"/>
                  </a:solidFill>
                  <a:latin typeface="Calibri Light" panose="020F0302020204030204"/>
                </a:rPr>
                <a:t>threshold</a:t>
              </a:r>
              <a:r>
                <a:rPr lang="en-GB" dirty="0" smtClean="0">
                  <a:solidFill>
                    <a:srgbClr val="000000"/>
                  </a:solidFill>
                  <a:latin typeface="Calibri Light" panose="020F0302020204030204"/>
                </a:rPr>
                <a:t> </a:t>
              </a:r>
              <a:r>
                <a:rPr lang="en-GB" dirty="0">
                  <a:solidFill>
                    <a:srgbClr val="000000"/>
                  </a:solidFill>
                  <a:latin typeface="Calibri Light" panose="020F0302020204030204"/>
                </a:rPr>
                <a:t>of the patient.</a:t>
              </a:r>
            </a:p>
          </p:txBody>
        </p:sp>
        <p:sp>
          <p:nvSpPr>
            <p:cNvPr id="20" name="Rechthoek 19"/>
            <p:cNvSpPr/>
            <p:nvPr/>
          </p:nvSpPr>
          <p:spPr>
            <a:xfrm>
              <a:off x="8824826" y="1409599"/>
              <a:ext cx="2943225" cy="1200329"/>
            </a:xfrm>
            <a:prstGeom prst="rect">
              <a:avLst/>
            </a:prstGeom>
            <a:solidFill>
              <a:schemeClr val="bg2"/>
            </a:solidFill>
            <a:ln>
              <a:solidFill>
                <a:srgbClr val="7030A0"/>
              </a:solidFill>
            </a:ln>
          </p:spPr>
          <p:txBody>
            <a:bodyPr wrap="square">
              <a:spAutoFit/>
            </a:bodyPr>
            <a:lstStyle/>
            <a:p>
              <a:pPr algn="ctr"/>
              <a:r>
                <a:rPr lang="en-GB" dirty="0">
                  <a:solidFill>
                    <a:srgbClr val="000000"/>
                  </a:solidFill>
                  <a:latin typeface="Calibri Light" panose="020F0302020204030204"/>
                </a:rPr>
                <a:t>Roughly, all 3 different diathermy techniques are used for the </a:t>
              </a:r>
              <a:r>
                <a:rPr lang="en-GB" b="1" dirty="0">
                  <a:solidFill>
                    <a:srgbClr val="7030A0"/>
                  </a:solidFill>
                  <a:latin typeface="Calibri Light" panose="020F0302020204030204"/>
                </a:rPr>
                <a:t>same therapeutic purpose</a:t>
              </a:r>
              <a:r>
                <a:rPr lang="en-GB" dirty="0">
                  <a:solidFill>
                    <a:srgbClr val="000000"/>
                  </a:solidFill>
                  <a:latin typeface="Calibri Light" panose="020F0302020204030204"/>
                </a:rPr>
                <a:t>. </a:t>
              </a:r>
            </a:p>
          </p:txBody>
        </p:sp>
      </p:grpSp>
    </p:spTree>
    <p:extLst>
      <p:ext uri="{BB962C8B-B14F-4D97-AF65-F5344CB8AC3E}">
        <p14:creationId xmlns:p14="http://schemas.microsoft.com/office/powerpoint/2010/main" val="30961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Electromagnetic Radiation Spectrum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8" name="Afbeelding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25924" y="1452919"/>
            <a:ext cx="11528298" cy="3531398"/>
          </a:xfrm>
          <a:prstGeom prst="rect">
            <a:avLst/>
          </a:prstGeom>
        </p:spPr>
      </p:pic>
      <p:pic>
        <p:nvPicPr>
          <p:cNvPr id="13" name="Afbeelding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6249" y="5738555"/>
            <a:ext cx="11528535" cy="536494"/>
          </a:xfrm>
          <a:prstGeom prst="rect">
            <a:avLst/>
          </a:prstGeom>
        </p:spPr>
      </p:pic>
    </p:spTree>
    <p:extLst>
      <p:ext uri="{BB962C8B-B14F-4D97-AF65-F5344CB8AC3E}">
        <p14:creationId xmlns:p14="http://schemas.microsoft.com/office/powerpoint/2010/main" val="2766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484519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Short wave diathermy </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375996" y="1323399"/>
            <a:ext cx="4107223" cy="1923604"/>
          </a:xfrm>
          <a:prstGeom prst="rect">
            <a:avLst/>
          </a:prstGeom>
        </p:spPr>
        <p:txBody>
          <a:bodyPr wrap="square">
            <a:spAutoFit/>
          </a:bodyPr>
          <a:lstStyle/>
          <a:p>
            <a:pPr lvl="0"/>
            <a:r>
              <a:rPr lang="en-GB" dirty="0" smtClean="0">
                <a:solidFill>
                  <a:srgbClr val="000000"/>
                </a:solidFill>
                <a:latin typeface="Calibri Light" panose="020F0302020204030204"/>
              </a:rPr>
              <a:t>Short wave diathermy is performed with the </a:t>
            </a:r>
            <a:r>
              <a:rPr lang="en-GB" dirty="0">
                <a:solidFill>
                  <a:srgbClr val="000000"/>
                </a:solidFill>
                <a:latin typeface="Calibri Light" panose="020F0302020204030204"/>
              </a:rPr>
              <a:t>use of </a:t>
            </a:r>
            <a:r>
              <a:rPr lang="en-GB" b="1" dirty="0">
                <a:solidFill>
                  <a:srgbClr val="7030A0"/>
                </a:solidFill>
                <a:latin typeface="Calibri Light" panose="020F0302020204030204"/>
              </a:rPr>
              <a:t>high-frequency electromagnetic </a:t>
            </a:r>
            <a:r>
              <a:rPr lang="en-GB" b="1" dirty="0" smtClean="0">
                <a:solidFill>
                  <a:srgbClr val="7030A0"/>
                </a:solidFill>
                <a:latin typeface="Calibri Light" panose="020F0302020204030204"/>
              </a:rPr>
              <a:t>currents, </a:t>
            </a:r>
            <a:r>
              <a:rPr lang="en-GB" dirty="0">
                <a:solidFill>
                  <a:srgbClr val="000000"/>
                </a:solidFill>
                <a:latin typeface="Calibri Light" panose="020F0302020204030204"/>
              </a:rPr>
              <a:t>usually at 27.12 MHz</a:t>
            </a:r>
          </a:p>
          <a:p>
            <a:pPr lvl="0"/>
            <a:endParaRPr lang="en-GB" sz="1100" b="1" dirty="0">
              <a:solidFill>
                <a:srgbClr val="7030A0"/>
              </a:solidFill>
              <a:latin typeface="Calibri Light" panose="020F0302020204030204"/>
            </a:endParaRPr>
          </a:p>
          <a:p>
            <a:pPr lvl="0"/>
            <a:r>
              <a:rPr lang="en-GB" dirty="0">
                <a:solidFill>
                  <a:srgbClr val="000000"/>
                </a:solidFill>
                <a:latin typeface="Calibri Light" panose="020F0302020204030204"/>
              </a:rPr>
              <a:t>Short wave diathermy machines use two </a:t>
            </a:r>
            <a:r>
              <a:rPr lang="en-GB" b="1" dirty="0">
                <a:solidFill>
                  <a:srgbClr val="7030A0"/>
                </a:solidFill>
                <a:latin typeface="Calibri Light" panose="020F0302020204030204"/>
              </a:rPr>
              <a:t>condenser plates</a:t>
            </a:r>
            <a:r>
              <a:rPr lang="en-GB" dirty="0">
                <a:solidFill>
                  <a:srgbClr val="000000"/>
                </a:solidFill>
                <a:latin typeface="Calibri Light" panose="020F0302020204030204"/>
              </a:rPr>
              <a:t> that are placed on either side of the body part to be treated. </a:t>
            </a:r>
            <a:endParaRPr lang="en-GB" dirty="0" smtClean="0">
              <a:solidFill>
                <a:srgbClr val="000000"/>
              </a:solidFill>
              <a:latin typeface="Calibri Light" panose="020F0302020204030204"/>
            </a:endParaRPr>
          </a:p>
        </p:txBody>
      </p:sp>
      <p:sp>
        <p:nvSpPr>
          <p:cNvPr id="3" name="Rechthoek 2"/>
          <p:cNvSpPr/>
          <p:nvPr/>
        </p:nvSpPr>
        <p:spPr>
          <a:xfrm>
            <a:off x="382990" y="5096405"/>
            <a:ext cx="4539125" cy="923330"/>
          </a:xfrm>
          <a:prstGeom prst="rect">
            <a:avLst/>
          </a:prstGeom>
        </p:spPr>
        <p:txBody>
          <a:bodyPr wrap="square">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degree of heat and </a:t>
            </a:r>
            <a:r>
              <a:rPr lang="en-GB" dirty="0" smtClean="0">
                <a:solidFill>
                  <a:srgbClr val="000000"/>
                </a:solidFill>
                <a:latin typeface="Calibri Light" panose="020F0302020204030204"/>
              </a:rPr>
              <a:t>the depth </a:t>
            </a:r>
            <a:r>
              <a:rPr lang="en-GB" dirty="0">
                <a:solidFill>
                  <a:srgbClr val="000000"/>
                </a:solidFill>
                <a:latin typeface="Calibri Light" panose="020F0302020204030204"/>
              </a:rPr>
              <a:t>of penetration depend in part on the </a:t>
            </a:r>
            <a:r>
              <a:rPr lang="en-GB" dirty="0" smtClean="0">
                <a:solidFill>
                  <a:srgbClr val="000000"/>
                </a:solidFill>
                <a:latin typeface="Calibri Light" panose="020F0302020204030204"/>
              </a:rPr>
              <a:t>properties </a:t>
            </a:r>
            <a:r>
              <a:rPr lang="en-GB" dirty="0">
                <a:solidFill>
                  <a:srgbClr val="000000"/>
                </a:solidFill>
                <a:latin typeface="Calibri Light" panose="020F0302020204030204"/>
              </a:rPr>
              <a:t>of the tissues that the waves encounter.</a:t>
            </a:r>
          </a:p>
        </p:txBody>
      </p:sp>
      <p:pic>
        <p:nvPicPr>
          <p:cNvPr id="8" name="Afbeelding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21444" y="1466311"/>
            <a:ext cx="3453373" cy="1763553"/>
          </a:xfrm>
          <a:prstGeom prst="rect">
            <a:avLst/>
          </a:prstGeom>
        </p:spPr>
      </p:pic>
      <p:pic>
        <p:nvPicPr>
          <p:cNvPr id="16" name="Afbeelding 1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111379" y="1310034"/>
            <a:ext cx="2560542" cy="2076108"/>
          </a:xfrm>
          <a:prstGeom prst="rect">
            <a:avLst/>
          </a:prstGeom>
        </p:spPr>
      </p:pic>
      <p:sp>
        <p:nvSpPr>
          <p:cNvPr id="17" name="PIJL-RECHTS 16"/>
          <p:cNvSpPr/>
          <p:nvPr/>
        </p:nvSpPr>
        <p:spPr>
          <a:xfrm>
            <a:off x="4583339" y="2640096"/>
            <a:ext cx="569824" cy="283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ep 9"/>
          <p:cNvGrpSpPr/>
          <p:nvPr/>
        </p:nvGrpSpPr>
        <p:grpSpPr>
          <a:xfrm>
            <a:off x="399968" y="3386142"/>
            <a:ext cx="11351809" cy="2738065"/>
            <a:chOff x="467704" y="3386142"/>
            <a:chExt cx="11351809" cy="2738065"/>
          </a:xfrm>
        </p:grpSpPr>
        <p:pic>
          <p:nvPicPr>
            <p:cNvPr id="7" name="Afbeelding 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9258858" y="3590034"/>
              <a:ext cx="2560655" cy="2534173"/>
            </a:xfrm>
            <a:prstGeom prst="rect">
              <a:avLst/>
            </a:prstGeom>
          </p:spPr>
        </p:pic>
        <p:grpSp>
          <p:nvGrpSpPr>
            <p:cNvPr id="9" name="Groep 8"/>
            <p:cNvGrpSpPr/>
            <p:nvPr/>
          </p:nvGrpSpPr>
          <p:grpSpPr>
            <a:xfrm>
              <a:off x="467704" y="3386142"/>
              <a:ext cx="8391826" cy="2054297"/>
              <a:chOff x="382990" y="3386142"/>
              <a:chExt cx="8391826" cy="2054297"/>
            </a:xfrm>
          </p:grpSpPr>
          <p:pic>
            <p:nvPicPr>
              <p:cNvPr id="13" name="Afbeelding 12"/>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321443" y="3947446"/>
                <a:ext cx="3453373" cy="1492993"/>
              </a:xfrm>
              <a:prstGeom prst="rect">
                <a:avLst/>
              </a:prstGeom>
            </p:spPr>
          </p:pic>
          <p:sp>
            <p:nvSpPr>
              <p:cNvPr id="18" name="PIJL-RECHTS 17"/>
              <p:cNvSpPr/>
              <p:nvPr/>
            </p:nvSpPr>
            <p:spPr>
              <a:xfrm rot="1013871">
                <a:off x="4554403" y="3785997"/>
                <a:ext cx="569824" cy="283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hthoek 3"/>
              <p:cNvSpPr/>
              <p:nvPr/>
            </p:nvSpPr>
            <p:spPr>
              <a:xfrm>
                <a:off x="382990" y="3386142"/>
                <a:ext cx="3974197" cy="1200329"/>
              </a:xfrm>
              <a:prstGeom prst="rect">
                <a:avLst/>
              </a:prstGeom>
            </p:spPr>
            <p:txBody>
              <a:bodyPr wrap="square">
                <a:spAutoFit/>
              </a:bodyPr>
              <a:lstStyle/>
              <a:p>
                <a:pPr lvl="0"/>
                <a:r>
                  <a:rPr lang="en-GB" dirty="0">
                    <a:solidFill>
                      <a:srgbClr val="000000"/>
                    </a:solidFill>
                    <a:latin typeface="Calibri Light" panose="020F0302020204030204"/>
                  </a:rPr>
                  <a:t>Alternatively, these devices use </a:t>
                </a:r>
                <a:r>
                  <a:rPr lang="en-GB" b="1" dirty="0">
                    <a:solidFill>
                      <a:srgbClr val="7030A0"/>
                    </a:solidFill>
                    <a:latin typeface="Calibri Light" panose="020F0302020204030204"/>
                  </a:rPr>
                  <a:t>induction coils </a:t>
                </a:r>
                <a:r>
                  <a:rPr lang="en-GB" dirty="0">
                    <a:solidFill>
                      <a:srgbClr val="000000"/>
                    </a:solidFill>
                    <a:latin typeface="Calibri Light" panose="020F0302020204030204"/>
                  </a:rPr>
                  <a:t>that are pliable and can be molded to fit the part of the body under treatment. </a:t>
                </a:r>
              </a:p>
            </p:txBody>
          </p:sp>
        </p:grpSp>
      </p:grpSp>
    </p:spTree>
    <p:extLst>
      <p:ext uri="{BB962C8B-B14F-4D97-AF65-F5344CB8AC3E}">
        <p14:creationId xmlns:p14="http://schemas.microsoft.com/office/powerpoint/2010/main" val="323550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Treatment Procedure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67704" y="4026426"/>
            <a:ext cx="5248702" cy="2031325"/>
          </a:xfrm>
          <a:prstGeom prst="rect">
            <a:avLst/>
          </a:prstGeom>
        </p:spPr>
        <p:txBody>
          <a:bodyPr wrap="square">
            <a:spAutoFit/>
          </a:bodyPr>
          <a:lstStyle/>
          <a:p>
            <a:pPr lvl="0"/>
            <a:r>
              <a:rPr lang="en-GB" b="1" dirty="0" smtClean="0">
                <a:solidFill>
                  <a:srgbClr val="7030A0"/>
                </a:solidFill>
                <a:latin typeface="+mj-lt"/>
              </a:rPr>
              <a:t>3. Once </a:t>
            </a:r>
            <a:r>
              <a:rPr lang="en-GB" b="1" dirty="0">
                <a:solidFill>
                  <a:srgbClr val="7030A0"/>
                </a:solidFill>
                <a:latin typeface="+mj-lt"/>
              </a:rPr>
              <a:t>the unit </a:t>
            </a:r>
            <a:r>
              <a:rPr lang="en-GB" b="1" dirty="0" smtClean="0">
                <a:solidFill>
                  <a:srgbClr val="7030A0"/>
                </a:solidFill>
                <a:latin typeface="+mj-lt"/>
              </a:rPr>
              <a:t>is activated:</a:t>
            </a:r>
            <a:endParaRPr lang="en-GB" b="1" dirty="0">
              <a:solidFill>
                <a:srgbClr val="7030A0"/>
              </a:solidFill>
              <a:latin typeface="+mj-lt"/>
            </a:endParaRPr>
          </a:p>
          <a:p>
            <a:pPr marL="342900" indent="-342900">
              <a:buFont typeface="+mj-lt"/>
              <a:buAutoNum type="arabicPeriod"/>
            </a:pPr>
            <a:r>
              <a:rPr lang="en-GB" dirty="0" smtClean="0">
                <a:solidFill>
                  <a:srgbClr val="000000"/>
                </a:solidFill>
                <a:latin typeface="+mj-lt"/>
              </a:rPr>
              <a:t>Remain </a:t>
            </a:r>
            <a:r>
              <a:rPr lang="en-GB" dirty="0">
                <a:solidFill>
                  <a:srgbClr val="000000"/>
                </a:solidFill>
                <a:latin typeface="+mj-lt"/>
              </a:rPr>
              <a:t>at least 1m from the cables </a:t>
            </a:r>
            <a:r>
              <a:rPr lang="en-GB" dirty="0" smtClean="0">
                <a:solidFill>
                  <a:srgbClr val="000000"/>
                </a:solidFill>
                <a:latin typeface="+mj-lt"/>
              </a:rPr>
              <a:t>.</a:t>
            </a:r>
            <a:endParaRPr lang="en-GB" dirty="0">
              <a:solidFill>
                <a:srgbClr val="000000"/>
              </a:solidFill>
              <a:latin typeface="+mj-lt"/>
            </a:endParaRPr>
          </a:p>
          <a:p>
            <a:pPr marL="342900" indent="-342900">
              <a:buFont typeface="+mj-lt"/>
              <a:buAutoNum type="arabicPeriod"/>
            </a:pPr>
            <a:r>
              <a:rPr lang="en-GB" dirty="0" smtClean="0">
                <a:solidFill>
                  <a:srgbClr val="000000"/>
                </a:solidFill>
                <a:latin typeface="+mj-lt"/>
              </a:rPr>
              <a:t>Ensure </a:t>
            </a:r>
            <a:r>
              <a:rPr lang="en-GB" dirty="0">
                <a:solidFill>
                  <a:srgbClr val="000000"/>
                </a:solidFill>
                <a:latin typeface="+mj-lt"/>
              </a:rPr>
              <a:t>that the </a:t>
            </a:r>
            <a:r>
              <a:rPr lang="en-GB" dirty="0" smtClean="0">
                <a:solidFill>
                  <a:srgbClr val="000000"/>
                </a:solidFill>
                <a:latin typeface="+mj-lt"/>
              </a:rPr>
              <a:t>patient maintains </a:t>
            </a:r>
            <a:r>
              <a:rPr lang="en-GB" dirty="0">
                <a:solidFill>
                  <a:srgbClr val="000000"/>
                </a:solidFill>
                <a:latin typeface="+mj-lt"/>
              </a:rPr>
              <a:t>correct </a:t>
            </a:r>
            <a:r>
              <a:rPr lang="en-GB" dirty="0" smtClean="0">
                <a:solidFill>
                  <a:srgbClr val="000000"/>
                </a:solidFill>
                <a:latin typeface="+mj-lt"/>
              </a:rPr>
              <a:t>position .</a:t>
            </a:r>
          </a:p>
          <a:p>
            <a:pPr marL="342900" indent="-342900">
              <a:buFont typeface="+mj-lt"/>
              <a:buAutoNum type="arabicPeriod"/>
            </a:pPr>
            <a:r>
              <a:rPr lang="en-GB" dirty="0" smtClean="0">
                <a:solidFill>
                  <a:srgbClr val="000000"/>
                </a:solidFill>
                <a:latin typeface="+mj-lt"/>
              </a:rPr>
              <a:t>Do not leave the patient alone during treatment.</a:t>
            </a:r>
          </a:p>
          <a:p>
            <a:pPr marL="342900" indent="-342900">
              <a:buFont typeface="+mj-lt"/>
              <a:buAutoNum type="arabicPeriod"/>
            </a:pPr>
            <a:r>
              <a:rPr lang="en-GB" dirty="0" smtClean="0">
                <a:solidFill>
                  <a:srgbClr val="000000"/>
                </a:solidFill>
                <a:latin typeface="+mj-lt"/>
              </a:rPr>
              <a:t>Ensure </a:t>
            </a:r>
            <a:r>
              <a:rPr lang="en-GB" dirty="0">
                <a:solidFill>
                  <a:srgbClr val="000000"/>
                </a:solidFill>
                <a:latin typeface="+mj-lt"/>
              </a:rPr>
              <a:t>the </a:t>
            </a:r>
            <a:r>
              <a:rPr lang="en-GB" dirty="0" smtClean="0">
                <a:solidFill>
                  <a:srgbClr val="000000"/>
                </a:solidFill>
                <a:latin typeface="+mj-lt"/>
              </a:rPr>
              <a:t>patient does </a:t>
            </a:r>
            <a:r>
              <a:rPr lang="en-GB" dirty="0">
                <a:solidFill>
                  <a:srgbClr val="000000"/>
                </a:solidFill>
                <a:latin typeface="+mj-lt"/>
              </a:rPr>
              <a:t>not touch the machine. </a:t>
            </a:r>
            <a:endParaRPr lang="en-GB" dirty="0" smtClean="0">
              <a:solidFill>
                <a:srgbClr val="000000"/>
              </a:solidFill>
              <a:latin typeface="+mj-lt"/>
            </a:endParaRPr>
          </a:p>
          <a:p>
            <a:pPr marL="342900" indent="-342900">
              <a:buFont typeface="+mj-lt"/>
              <a:buAutoNum type="arabicPeriod"/>
            </a:pPr>
            <a:r>
              <a:rPr lang="en-GB" dirty="0" smtClean="0">
                <a:solidFill>
                  <a:srgbClr val="000000"/>
                </a:solidFill>
                <a:latin typeface="+mj-lt"/>
              </a:rPr>
              <a:t>Ensure </a:t>
            </a:r>
            <a:r>
              <a:rPr lang="en-GB" dirty="0">
                <a:solidFill>
                  <a:srgbClr val="000000"/>
                </a:solidFill>
                <a:latin typeface="+mj-lt"/>
              </a:rPr>
              <a:t>that no other person is in the vicinity of the machine.</a:t>
            </a:r>
          </a:p>
        </p:txBody>
      </p:sp>
      <p:sp>
        <p:nvSpPr>
          <p:cNvPr id="4" name="Rechthoek 3"/>
          <p:cNvSpPr/>
          <p:nvPr/>
        </p:nvSpPr>
        <p:spPr>
          <a:xfrm>
            <a:off x="6270243" y="1346500"/>
            <a:ext cx="5512526" cy="2308324"/>
          </a:xfrm>
          <a:prstGeom prst="rect">
            <a:avLst/>
          </a:prstGeom>
        </p:spPr>
        <p:txBody>
          <a:bodyPr wrap="square">
            <a:spAutoFit/>
          </a:bodyPr>
          <a:lstStyle/>
          <a:p>
            <a:pPr lvl="0"/>
            <a:r>
              <a:rPr lang="en-GB" b="1" dirty="0" smtClean="0">
                <a:solidFill>
                  <a:srgbClr val="7030A0"/>
                </a:solidFill>
                <a:latin typeface="+mj-lt"/>
              </a:rPr>
              <a:t>2. Prepare </a:t>
            </a:r>
            <a:r>
              <a:rPr lang="en-GB" b="1" dirty="0">
                <a:solidFill>
                  <a:srgbClr val="7030A0"/>
                </a:solidFill>
                <a:latin typeface="+mj-lt"/>
              </a:rPr>
              <a:t>the machine: </a:t>
            </a:r>
            <a:endParaRPr lang="en-GB" b="1" dirty="0" smtClean="0">
              <a:solidFill>
                <a:srgbClr val="7030A0"/>
              </a:solidFill>
              <a:latin typeface="+mj-lt"/>
            </a:endParaRPr>
          </a:p>
          <a:p>
            <a:pPr marL="457200" indent="-457200">
              <a:buAutoNum type="arabicPeriod"/>
            </a:pPr>
            <a:r>
              <a:rPr lang="en-GB" dirty="0" smtClean="0">
                <a:solidFill>
                  <a:srgbClr val="000000"/>
                </a:solidFill>
                <a:latin typeface="+mj-lt"/>
              </a:rPr>
              <a:t>Ensure </a:t>
            </a:r>
            <a:r>
              <a:rPr lang="en-GB" dirty="0">
                <a:solidFill>
                  <a:srgbClr val="000000"/>
                </a:solidFill>
                <a:latin typeface="+mj-lt"/>
              </a:rPr>
              <a:t>correct connection of cables. </a:t>
            </a:r>
            <a:endParaRPr lang="en-GB" dirty="0" smtClean="0">
              <a:solidFill>
                <a:srgbClr val="000000"/>
              </a:solidFill>
              <a:latin typeface="+mj-lt"/>
            </a:endParaRPr>
          </a:p>
          <a:p>
            <a:pPr marL="457200" indent="-457200">
              <a:buAutoNum type="arabicPeriod"/>
            </a:pPr>
            <a:r>
              <a:rPr lang="en-GB" dirty="0" smtClean="0">
                <a:solidFill>
                  <a:srgbClr val="000000"/>
                </a:solidFill>
                <a:latin typeface="+mj-lt"/>
              </a:rPr>
              <a:t>Ensure </a:t>
            </a:r>
            <a:r>
              <a:rPr lang="en-GB" dirty="0">
                <a:solidFill>
                  <a:srgbClr val="000000"/>
                </a:solidFill>
                <a:latin typeface="+mj-lt"/>
              </a:rPr>
              <a:t>that cables &amp; applicators </a:t>
            </a:r>
            <a:r>
              <a:rPr lang="en-GB" dirty="0" smtClean="0">
                <a:solidFill>
                  <a:srgbClr val="000000"/>
                </a:solidFill>
                <a:latin typeface="+mj-lt"/>
              </a:rPr>
              <a:t>are not </a:t>
            </a:r>
            <a:r>
              <a:rPr lang="en-GB" dirty="0">
                <a:solidFill>
                  <a:srgbClr val="000000"/>
                </a:solidFill>
                <a:latin typeface="+mj-lt"/>
              </a:rPr>
              <a:t>placed on metal </a:t>
            </a:r>
            <a:r>
              <a:rPr lang="en-GB" dirty="0" smtClean="0">
                <a:solidFill>
                  <a:srgbClr val="000000"/>
                </a:solidFill>
                <a:latin typeface="+mj-lt"/>
              </a:rPr>
              <a:t>surfaces.</a:t>
            </a:r>
          </a:p>
          <a:p>
            <a:pPr marL="457200" indent="-457200">
              <a:buAutoNum type="arabicPeriod"/>
            </a:pPr>
            <a:r>
              <a:rPr lang="en-GB" dirty="0" smtClean="0">
                <a:solidFill>
                  <a:srgbClr val="000000"/>
                </a:solidFill>
                <a:latin typeface="+mj-lt"/>
              </a:rPr>
              <a:t>Ensure </a:t>
            </a:r>
            <a:r>
              <a:rPr lang="en-GB" dirty="0">
                <a:solidFill>
                  <a:srgbClr val="000000"/>
                </a:solidFill>
                <a:latin typeface="+mj-lt"/>
              </a:rPr>
              <a:t>appropriate alignment of the </a:t>
            </a:r>
            <a:r>
              <a:rPr lang="en-GB" dirty="0" smtClean="0">
                <a:solidFill>
                  <a:srgbClr val="000000"/>
                </a:solidFill>
                <a:latin typeface="+mj-lt"/>
              </a:rPr>
              <a:t>electrodes </a:t>
            </a:r>
            <a:r>
              <a:rPr lang="en-GB" dirty="0">
                <a:solidFill>
                  <a:srgbClr val="000000"/>
                </a:solidFill>
                <a:latin typeface="+mj-lt"/>
              </a:rPr>
              <a:t>for </a:t>
            </a:r>
            <a:r>
              <a:rPr lang="en-GB" dirty="0" smtClean="0">
                <a:solidFill>
                  <a:srgbClr val="000000"/>
                </a:solidFill>
                <a:latin typeface="+mj-lt"/>
              </a:rPr>
              <a:t>maximum </a:t>
            </a:r>
            <a:r>
              <a:rPr lang="en-GB" dirty="0">
                <a:solidFill>
                  <a:srgbClr val="000000"/>
                </a:solidFill>
                <a:latin typeface="+mj-lt"/>
              </a:rPr>
              <a:t>energy transfer. </a:t>
            </a:r>
            <a:endParaRPr lang="en-GB" dirty="0" smtClean="0">
              <a:solidFill>
                <a:srgbClr val="000000"/>
              </a:solidFill>
              <a:latin typeface="+mj-lt"/>
            </a:endParaRPr>
          </a:p>
          <a:p>
            <a:pPr marL="457200" indent="-457200">
              <a:buAutoNum type="arabicPeriod"/>
            </a:pPr>
            <a:r>
              <a:rPr lang="en-GB" dirty="0" smtClean="0">
                <a:solidFill>
                  <a:srgbClr val="000000"/>
                </a:solidFill>
                <a:latin typeface="+mj-lt"/>
              </a:rPr>
              <a:t>Ensure </a:t>
            </a:r>
            <a:r>
              <a:rPr lang="en-GB" dirty="0">
                <a:solidFill>
                  <a:srgbClr val="000000"/>
                </a:solidFill>
                <a:latin typeface="+mj-lt"/>
              </a:rPr>
              <a:t>that cables </a:t>
            </a:r>
            <a:r>
              <a:rPr lang="en-GB" dirty="0" smtClean="0">
                <a:solidFill>
                  <a:srgbClr val="000000"/>
                </a:solidFill>
                <a:latin typeface="+mj-lt"/>
              </a:rPr>
              <a:t>are not </a:t>
            </a:r>
            <a:r>
              <a:rPr lang="en-GB" dirty="0">
                <a:solidFill>
                  <a:srgbClr val="000000"/>
                </a:solidFill>
                <a:latin typeface="+mj-lt"/>
              </a:rPr>
              <a:t>close to untreated tissues. </a:t>
            </a:r>
            <a:endParaRPr lang="en-GB" dirty="0" smtClean="0">
              <a:solidFill>
                <a:srgbClr val="000000"/>
              </a:solidFill>
              <a:latin typeface="+mj-lt"/>
            </a:endParaRPr>
          </a:p>
          <a:p>
            <a:pPr marL="457200" indent="-457200">
              <a:buAutoNum type="arabicPeriod"/>
            </a:pPr>
            <a:r>
              <a:rPr lang="en-GB" dirty="0" smtClean="0">
                <a:solidFill>
                  <a:srgbClr val="000000"/>
                </a:solidFill>
                <a:latin typeface="+mj-lt"/>
              </a:rPr>
              <a:t>All </a:t>
            </a:r>
            <a:r>
              <a:rPr lang="en-GB" dirty="0">
                <a:solidFill>
                  <a:srgbClr val="000000"/>
                </a:solidFill>
                <a:latin typeface="+mj-lt"/>
              </a:rPr>
              <a:t>metal objects are kept at least </a:t>
            </a:r>
            <a:r>
              <a:rPr lang="en-GB" dirty="0" smtClean="0">
                <a:solidFill>
                  <a:srgbClr val="000000"/>
                </a:solidFill>
                <a:latin typeface="+mj-lt"/>
              </a:rPr>
              <a:t>3meters away.</a:t>
            </a:r>
            <a:endParaRPr lang="en-GB" dirty="0">
              <a:solidFill>
                <a:srgbClr val="000000"/>
              </a:solidFill>
              <a:latin typeface="+mj-lt"/>
            </a:endParaRPr>
          </a:p>
        </p:txBody>
      </p:sp>
      <p:sp>
        <p:nvSpPr>
          <p:cNvPr id="10" name="Rechthoek 9"/>
          <p:cNvSpPr/>
          <p:nvPr/>
        </p:nvSpPr>
        <p:spPr>
          <a:xfrm>
            <a:off x="9647720" y="4542158"/>
            <a:ext cx="2446493" cy="923330"/>
          </a:xfrm>
          <a:prstGeom prst="rect">
            <a:avLst/>
          </a:prstGeom>
        </p:spPr>
        <p:txBody>
          <a:bodyPr wrap="square">
            <a:spAutoFit/>
          </a:bodyPr>
          <a:lstStyle/>
          <a:p>
            <a:pPr algn="ctr"/>
            <a:r>
              <a:rPr lang="en-GB" i="1" dirty="0" smtClean="0">
                <a:solidFill>
                  <a:srgbClr val="000000"/>
                </a:solidFill>
                <a:latin typeface="+mj-lt"/>
              </a:rPr>
              <a:t>Two </a:t>
            </a:r>
            <a:r>
              <a:rPr lang="en-GB" i="1" dirty="0">
                <a:solidFill>
                  <a:srgbClr val="000000"/>
                </a:solidFill>
                <a:latin typeface="+mj-lt"/>
              </a:rPr>
              <a:t>electrodes are positioned near the </a:t>
            </a:r>
            <a:r>
              <a:rPr lang="en-GB" i="1" dirty="0" smtClean="0">
                <a:solidFill>
                  <a:srgbClr val="000000"/>
                </a:solidFill>
                <a:latin typeface="+mj-lt"/>
              </a:rPr>
              <a:t>target  </a:t>
            </a:r>
            <a:r>
              <a:rPr lang="en-GB" i="1" dirty="0">
                <a:solidFill>
                  <a:srgbClr val="000000"/>
                </a:solidFill>
                <a:latin typeface="+mj-lt"/>
              </a:rPr>
              <a:t>area</a:t>
            </a:r>
            <a:endParaRPr lang="en-GB" i="1" dirty="0">
              <a:latin typeface="+mj-lt"/>
            </a:endParaRPr>
          </a:p>
        </p:txBody>
      </p:sp>
      <p:pic>
        <p:nvPicPr>
          <p:cNvPr id="12" name="Afbeelding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37976" y="3750516"/>
            <a:ext cx="3377477" cy="2469094"/>
          </a:xfrm>
          <a:prstGeom prst="rect">
            <a:avLst/>
          </a:prstGeom>
        </p:spPr>
      </p:pic>
      <p:sp>
        <p:nvSpPr>
          <p:cNvPr id="16" name="Rechthoek 15"/>
          <p:cNvSpPr/>
          <p:nvPr/>
        </p:nvSpPr>
        <p:spPr>
          <a:xfrm>
            <a:off x="479296" y="1346500"/>
            <a:ext cx="5410582" cy="2308324"/>
          </a:xfrm>
          <a:prstGeom prst="rect">
            <a:avLst/>
          </a:prstGeom>
        </p:spPr>
        <p:txBody>
          <a:bodyPr wrap="square">
            <a:spAutoFit/>
          </a:bodyPr>
          <a:lstStyle/>
          <a:p>
            <a:pPr lvl="0"/>
            <a:r>
              <a:rPr lang="en-GB" b="1" dirty="0" smtClean="0">
                <a:solidFill>
                  <a:srgbClr val="7030A0"/>
                </a:solidFill>
                <a:latin typeface="+mj-lt"/>
              </a:rPr>
              <a:t>1. Prepare </a:t>
            </a:r>
            <a:r>
              <a:rPr lang="en-GB" b="1" dirty="0">
                <a:solidFill>
                  <a:srgbClr val="7030A0"/>
                </a:solidFill>
                <a:latin typeface="+mj-lt"/>
              </a:rPr>
              <a:t>the </a:t>
            </a:r>
            <a:r>
              <a:rPr lang="en-GB" b="1" dirty="0" smtClean="0">
                <a:solidFill>
                  <a:srgbClr val="7030A0"/>
                </a:solidFill>
                <a:latin typeface="+mj-lt"/>
              </a:rPr>
              <a:t>patient: </a:t>
            </a:r>
          </a:p>
          <a:p>
            <a:pPr marL="457200" indent="-457200">
              <a:buAutoNum type="arabicPeriod"/>
            </a:pPr>
            <a:r>
              <a:rPr lang="en-GB" dirty="0" smtClean="0">
                <a:solidFill>
                  <a:srgbClr val="000000"/>
                </a:solidFill>
                <a:latin typeface="+mj-lt"/>
              </a:rPr>
              <a:t>Examine </a:t>
            </a:r>
            <a:r>
              <a:rPr lang="en-GB" b="1" dirty="0" smtClean="0">
                <a:solidFill>
                  <a:srgbClr val="7030A0"/>
                </a:solidFill>
                <a:latin typeface="+mj-lt"/>
              </a:rPr>
              <a:t>thermal and pain sensitivity </a:t>
            </a:r>
            <a:r>
              <a:rPr lang="en-GB" dirty="0" smtClean="0">
                <a:solidFill>
                  <a:srgbClr val="000000"/>
                </a:solidFill>
                <a:latin typeface="+mj-lt"/>
              </a:rPr>
              <a:t>of the patient</a:t>
            </a:r>
          </a:p>
          <a:p>
            <a:pPr marL="457200" indent="-457200">
              <a:buAutoNum type="arabicPeriod"/>
            </a:pPr>
            <a:r>
              <a:rPr lang="en-GB" dirty="0" smtClean="0">
                <a:solidFill>
                  <a:srgbClr val="000000"/>
                </a:solidFill>
                <a:latin typeface="+mj-lt"/>
              </a:rPr>
              <a:t>Ensure removal of any metal objects (rings, etc.)</a:t>
            </a:r>
          </a:p>
          <a:p>
            <a:pPr marL="457200" indent="-457200">
              <a:buAutoNum type="arabicPeriod"/>
            </a:pPr>
            <a:r>
              <a:rPr lang="en-GB" dirty="0">
                <a:solidFill>
                  <a:srgbClr val="000000"/>
                </a:solidFill>
                <a:latin typeface="+mj-lt"/>
              </a:rPr>
              <a:t>R</a:t>
            </a:r>
            <a:r>
              <a:rPr lang="en-GB" dirty="0" smtClean="0">
                <a:solidFill>
                  <a:srgbClr val="000000"/>
                </a:solidFill>
                <a:latin typeface="+mj-lt"/>
              </a:rPr>
              <a:t>emove all </a:t>
            </a:r>
            <a:r>
              <a:rPr lang="en-GB" dirty="0">
                <a:solidFill>
                  <a:srgbClr val="000000"/>
                </a:solidFill>
                <a:latin typeface="+mj-lt"/>
              </a:rPr>
              <a:t>b</a:t>
            </a:r>
            <a:r>
              <a:rPr lang="en-GB" dirty="0" smtClean="0">
                <a:solidFill>
                  <a:srgbClr val="000000"/>
                </a:solidFill>
                <a:latin typeface="+mj-lt"/>
              </a:rPr>
              <a:t>andages and clothes from the treatment area</a:t>
            </a:r>
          </a:p>
          <a:p>
            <a:pPr marL="457200" indent="-457200">
              <a:buAutoNum type="arabicPeriod"/>
            </a:pPr>
            <a:r>
              <a:rPr lang="en-GB" dirty="0">
                <a:solidFill>
                  <a:srgbClr val="000000"/>
                </a:solidFill>
                <a:latin typeface="+mj-lt"/>
              </a:rPr>
              <a:t>E</a:t>
            </a:r>
            <a:r>
              <a:rPr lang="en-GB" dirty="0" smtClean="0">
                <a:solidFill>
                  <a:srgbClr val="000000"/>
                </a:solidFill>
                <a:latin typeface="+mj-lt"/>
              </a:rPr>
              <a:t>nsure dryness of skin</a:t>
            </a:r>
          </a:p>
          <a:p>
            <a:pPr marL="457200" indent="-457200">
              <a:buAutoNum type="arabicPeriod"/>
            </a:pPr>
            <a:r>
              <a:rPr lang="en-GB" dirty="0">
                <a:solidFill>
                  <a:srgbClr val="000000"/>
                </a:solidFill>
                <a:latin typeface="+mj-lt"/>
              </a:rPr>
              <a:t>A</a:t>
            </a:r>
            <a:r>
              <a:rPr lang="en-GB" dirty="0" smtClean="0">
                <a:solidFill>
                  <a:srgbClr val="000000"/>
                </a:solidFill>
                <a:latin typeface="+mj-lt"/>
              </a:rPr>
              <a:t>sk to patient to report immediately any abnormal sensation felt during the treatment</a:t>
            </a:r>
          </a:p>
        </p:txBody>
      </p:sp>
    </p:spTree>
    <p:extLst>
      <p:ext uri="{BB962C8B-B14F-4D97-AF65-F5344CB8AC3E}">
        <p14:creationId xmlns:p14="http://schemas.microsoft.com/office/powerpoint/2010/main" val="27619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Treatment Procedure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67704" y="1739247"/>
            <a:ext cx="3774018" cy="3970318"/>
          </a:xfrm>
          <a:prstGeom prst="rect">
            <a:avLst/>
          </a:prstGeom>
        </p:spPr>
        <p:txBody>
          <a:bodyPr wrap="square">
            <a:spAutoFit/>
          </a:bodyPr>
          <a:lstStyle/>
          <a:p>
            <a:pPr lvl="0"/>
            <a:r>
              <a:rPr lang="en-GB" dirty="0" smtClean="0">
                <a:solidFill>
                  <a:srgbClr val="000000"/>
                </a:solidFill>
                <a:latin typeface="Calibri Light" panose="020F0302020204030204"/>
              </a:rPr>
              <a:t>Diathermy uses either </a:t>
            </a:r>
            <a:r>
              <a:rPr lang="en-GB" dirty="0">
                <a:solidFill>
                  <a:srgbClr val="000000"/>
                </a:solidFill>
                <a:latin typeface="Calibri Light" panose="020F0302020204030204"/>
              </a:rPr>
              <a:t>continuous or pulsed </a:t>
            </a:r>
            <a:r>
              <a:rPr lang="en-GB" dirty="0" smtClean="0">
                <a:solidFill>
                  <a:srgbClr val="000000"/>
                </a:solidFill>
                <a:latin typeface="Calibri Light" panose="020F0302020204030204"/>
              </a:rPr>
              <a:t>currents with a pulse rate of 10-400 Hz. </a:t>
            </a:r>
          </a:p>
          <a:p>
            <a:pPr lvl="0"/>
            <a:endParaRPr lang="en-GB" dirty="0">
              <a:solidFill>
                <a:srgbClr val="000000"/>
              </a:solidFill>
              <a:latin typeface="Calibri Light" panose="020F0302020204030204"/>
            </a:endParaRPr>
          </a:p>
          <a:p>
            <a:pPr lvl="0"/>
            <a:r>
              <a:rPr lang="en-GB" dirty="0" smtClean="0">
                <a:solidFill>
                  <a:srgbClr val="000000"/>
                </a:solidFill>
                <a:latin typeface="Calibri Light" panose="020F0302020204030204"/>
              </a:rPr>
              <a:t>With pulsed currents, the patient receives a lower dose if compared </a:t>
            </a:r>
            <a:r>
              <a:rPr lang="en-GB" dirty="0">
                <a:solidFill>
                  <a:srgbClr val="000000"/>
                </a:solidFill>
                <a:latin typeface="Calibri Light" panose="020F0302020204030204"/>
              </a:rPr>
              <a:t>with continuous </a:t>
            </a:r>
            <a:r>
              <a:rPr lang="en-GB" dirty="0" smtClean="0">
                <a:solidFill>
                  <a:srgbClr val="000000"/>
                </a:solidFill>
                <a:latin typeface="Calibri Light" panose="020F0302020204030204"/>
              </a:rPr>
              <a:t>Diathermy applied during the </a:t>
            </a:r>
            <a:r>
              <a:rPr lang="en-GB" dirty="0">
                <a:solidFill>
                  <a:srgbClr val="000000"/>
                </a:solidFill>
                <a:latin typeface="Calibri Light" panose="020F0302020204030204"/>
              </a:rPr>
              <a:t>same time. The tissues will receive lower thermal load</a:t>
            </a:r>
            <a:r>
              <a:rPr lang="en-GB" dirty="0" smtClean="0">
                <a:solidFill>
                  <a:srgbClr val="000000"/>
                </a:solidFill>
                <a:latin typeface="Calibri Light" panose="020F0302020204030204"/>
              </a:rPr>
              <a:t>.</a:t>
            </a:r>
          </a:p>
          <a:p>
            <a:pPr lvl="0"/>
            <a:endParaRPr lang="en-GB" dirty="0">
              <a:solidFill>
                <a:srgbClr val="000000"/>
              </a:solidFill>
              <a:latin typeface="Calibri Light" panose="020F0302020204030204"/>
            </a:endParaRPr>
          </a:p>
          <a:p>
            <a:pPr lvl="0"/>
            <a:r>
              <a:rPr lang="en-GB" dirty="0" smtClean="0">
                <a:solidFill>
                  <a:srgbClr val="000000"/>
                </a:solidFill>
                <a:latin typeface="Calibri Light" panose="020F0302020204030204"/>
              </a:rPr>
              <a:t>Typically up to 100 Watt average power; 200 Watt peak power. </a:t>
            </a:r>
          </a:p>
          <a:p>
            <a:pPr lvl="0"/>
            <a:endParaRPr lang="en-GB" dirty="0">
              <a:solidFill>
                <a:srgbClr val="000000"/>
              </a:solidFill>
              <a:latin typeface="Calibri Light" panose="020F0302020204030204"/>
            </a:endParaRPr>
          </a:p>
          <a:p>
            <a:pPr lvl="0"/>
            <a:r>
              <a:rPr lang="en-GB" dirty="0" smtClean="0">
                <a:solidFill>
                  <a:srgbClr val="000000"/>
                </a:solidFill>
                <a:latin typeface="Calibri Light" panose="020F0302020204030204"/>
              </a:rPr>
              <a:t>Treatment time is 1-30 minutes</a:t>
            </a:r>
            <a:endParaRPr lang="en-GB" dirty="0">
              <a:solidFill>
                <a:srgbClr val="000000"/>
              </a:solidFill>
              <a:latin typeface="Calibri Light" panose="020F0302020204030204"/>
            </a:endParaRP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312" y="1739246"/>
            <a:ext cx="6372091" cy="3917975"/>
          </a:xfrm>
          <a:prstGeom prst="rect">
            <a:avLst/>
          </a:prstGeom>
        </p:spPr>
      </p:pic>
    </p:spTree>
    <p:extLst>
      <p:ext uri="{BB962C8B-B14F-4D97-AF65-F5344CB8AC3E}">
        <p14:creationId xmlns:p14="http://schemas.microsoft.com/office/powerpoint/2010/main" val="398753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016422" y="1346500"/>
            <a:ext cx="9084365" cy="1465982"/>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 Panels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pic>
        <p:nvPicPr>
          <p:cNvPr id="4" name="Afbeelding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862210" y="2869404"/>
            <a:ext cx="5764955" cy="3464984"/>
          </a:xfrm>
          <a:prstGeom prst="rect">
            <a:avLst/>
          </a:prstGeom>
        </p:spPr>
      </p:pic>
      <p:sp>
        <p:nvSpPr>
          <p:cNvPr id="5" name="Tekstvak 4"/>
          <p:cNvSpPr txBox="1"/>
          <p:nvPr/>
        </p:nvSpPr>
        <p:spPr>
          <a:xfrm>
            <a:off x="9062041" y="3852334"/>
            <a:ext cx="2624862" cy="923330"/>
          </a:xfrm>
          <a:prstGeom prst="rect">
            <a:avLst/>
          </a:prstGeom>
          <a:noFill/>
        </p:spPr>
        <p:txBody>
          <a:bodyPr wrap="square" rtlCol="0">
            <a:spAutoFit/>
          </a:bodyPr>
          <a:lstStyle/>
          <a:p>
            <a:r>
              <a:rPr lang="en-GB" dirty="0" smtClean="0">
                <a:latin typeface="+mj-lt"/>
              </a:rPr>
              <a:t>Intensity is a combination of pulse width and pulse frequency… </a:t>
            </a:r>
            <a:endParaRPr lang="en-GB" dirty="0">
              <a:latin typeface="+mj-lt"/>
            </a:endParaRPr>
          </a:p>
        </p:txBody>
      </p:sp>
      <p:sp>
        <p:nvSpPr>
          <p:cNvPr id="12" name="Tekstvak 11"/>
          <p:cNvSpPr txBox="1"/>
          <p:nvPr/>
        </p:nvSpPr>
        <p:spPr>
          <a:xfrm>
            <a:off x="9062041" y="5056815"/>
            <a:ext cx="2624862" cy="646331"/>
          </a:xfrm>
          <a:prstGeom prst="rect">
            <a:avLst/>
          </a:prstGeom>
          <a:noFill/>
        </p:spPr>
        <p:txBody>
          <a:bodyPr wrap="square" rtlCol="0">
            <a:spAutoFit/>
          </a:bodyPr>
          <a:lstStyle/>
          <a:p>
            <a:r>
              <a:rPr lang="en-GB" dirty="0" smtClean="0">
                <a:latin typeface="+mj-lt"/>
              </a:rPr>
              <a:t>Tuning can be either manual or automatic</a:t>
            </a:r>
            <a:endParaRPr lang="en-GB" dirty="0">
              <a:latin typeface="+mj-lt"/>
            </a:endParaRPr>
          </a:p>
        </p:txBody>
      </p:sp>
    </p:spTree>
    <p:extLst>
      <p:ext uri="{BB962C8B-B14F-4D97-AF65-F5344CB8AC3E}">
        <p14:creationId xmlns:p14="http://schemas.microsoft.com/office/powerpoint/2010/main" val="2495387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Short-wave diathermy machine</a:t>
            </a:r>
            <a:endParaRPr lang="en-GB" sz="2000" dirty="0"/>
          </a:p>
        </p:txBody>
      </p:sp>
      <p:pic>
        <p:nvPicPr>
          <p:cNvPr id="5" name="Afbeelding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24448" y="1828745"/>
            <a:ext cx="2833636" cy="1406770"/>
          </a:xfrm>
          <a:prstGeom prst="rect">
            <a:avLst/>
          </a:prstGeom>
        </p:spPr>
      </p:pic>
      <p:pic>
        <p:nvPicPr>
          <p:cNvPr id="6" name="Afbeelding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98884" y="3962298"/>
            <a:ext cx="4925995" cy="2051829"/>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69818" y="1436256"/>
            <a:ext cx="3007851" cy="4621614"/>
          </a:xfrm>
          <a:prstGeom prst="rect">
            <a:avLst/>
          </a:prstGeom>
        </p:spPr>
      </p:pic>
    </p:spTree>
    <p:extLst>
      <p:ext uri="{BB962C8B-B14F-4D97-AF65-F5344CB8AC3E}">
        <p14:creationId xmlns:p14="http://schemas.microsoft.com/office/powerpoint/2010/main" val="4235761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3091</TotalTime>
  <Words>1220</Words>
  <Application>Microsoft Office PowerPoint</Application>
  <PresentationFormat>Widescreen</PresentationFormat>
  <Paragraphs>162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Times New Roman</vt:lpstr>
      <vt:lpstr>Wingdings</vt:lpstr>
      <vt:lpstr>Terugblik</vt:lpstr>
      <vt:lpstr>Short-wave diathermy machine</vt:lpstr>
      <vt:lpstr>Diathermy (general)</vt:lpstr>
      <vt:lpstr>Techniques for Diathermy</vt:lpstr>
      <vt:lpstr>Electromagnetic Radiation Spectrum</vt:lpstr>
      <vt:lpstr>Short wave diathermy </vt:lpstr>
      <vt:lpstr>Treatment Procedure</vt:lpstr>
      <vt:lpstr>Treatment Procedure</vt:lpstr>
      <vt:lpstr>Control Panels</vt:lpstr>
      <vt:lpstr>Components </vt:lpstr>
      <vt:lpstr>System Diagram Shortwave diathermy unit</vt:lpstr>
      <vt:lpstr>Construction</vt:lpstr>
      <vt:lpstr>System Diagram</vt:lpstr>
      <vt:lpstr>Maintenance</vt:lpstr>
      <vt:lpstr>EM Radiation</vt:lpstr>
      <vt:lpstr>Preventive Maintenance</vt:lpstr>
      <vt:lpstr>PowerPoint Presentation</vt:lpstr>
      <vt:lpstr>PowerPoint Presentation</vt:lpstr>
      <vt:lpstr>Safety Considerations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257</cp:revision>
  <dcterms:created xsi:type="dcterms:W3CDTF">2014-11-03T16:21:19Z</dcterms:created>
  <dcterms:modified xsi:type="dcterms:W3CDTF">2020-03-18T14:12:07Z</dcterms:modified>
</cp:coreProperties>
</file>